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8288000" cy="10287000"/>
  <p:notesSz cx="6858000" cy="9144000"/>
  <p:embeddedFontLst>
    <p:embeddedFont>
      <p:font typeface="Algerian" panose="04020705040A02060702" pitchFamily="82" charset="0"/>
      <p:regular r:id="rId30"/>
    </p:embeddedFont>
    <p:embeddedFont>
      <p:font typeface="Poppins" panose="00000500000000000000" pitchFamily="2" charset="0"/>
      <p:regular r:id="rId31"/>
      <p:bold r:id="rId32"/>
      <p:italic r:id="rId33"/>
      <p:boldItalic r:id="rId34"/>
    </p:embeddedFont>
    <p:embeddedFont>
      <p:font typeface="Rockwell" panose="02060603020205020403" pitchFamily="18"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g7FgubCgwfTi5D/hokvZf+oTaIN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594"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customschemas.google.com/relationships/presentationmetadata" Target="meta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 name="Google Shape;18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02" name="Google Shape;20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2071412c1b_4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g22071412c1b_4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3" name="Google Shape;213;g22071412c1b_4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19" name="Google Shape;21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27" name="Google Shape;22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36" name="Google Shape;23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d332a11f70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d332a11f70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g2d332a11f70_0_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52" name="Google Shape;25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d332a11f70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2d332a11f70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g2d332a11f70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5" name="Google Shape;29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03" name="Google Shape;30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9" name="Google Shape;32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7" name="Google Shape;34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9" name="Google Shape;36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3"/>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3"/>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About 1">
  <p:cSld name="About 1">
    <p:spTree>
      <p:nvGrpSpPr>
        <p:cNvPr id="1" name="Shape 19"/>
        <p:cNvGrpSpPr/>
        <p:nvPr/>
      </p:nvGrpSpPr>
      <p:grpSpPr>
        <a:xfrm>
          <a:off x="0" y="0"/>
          <a:ext cx="0" cy="0"/>
          <a:chOff x="0" y="0"/>
          <a:chExt cx="0" cy="0"/>
        </a:xfrm>
      </p:grpSpPr>
      <p:sp>
        <p:nvSpPr>
          <p:cNvPr id="20" name="Google Shape;20;p38"/>
          <p:cNvSpPr/>
          <p:nvPr/>
        </p:nvSpPr>
        <p:spPr>
          <a:xfrm>
            <a:off x="2" y="8974649"/>
            <a:ext cx="18288000" cy="1311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Calibri"/>
              <a:ea typeface="Calibri"/>
              <a:cs typeface="Calibri"/>
              <a:sym typeface="Calibri"/>
            </a:endParaRPr>
          </a:p>
        </p:txBody>
      </p:sp>
      <p:sp>
        <p:nvSpPr>
          <p:cNvPr id="21" name="Google Shape;21;p38"/>
          <p:cNvSpPr/>
          <p:nvPr/>
        </p:nvSpPr>
        <p:spPr>
          <a:xfrm>
            <a:off x="13487467" y="5486513"/>
            <a:ext cx="4800536" cy="4800480"/>
          </a:xfrm>
          <a:custGeom>
            <a:avLst/>
            <a:gdLst/>
            <a:ahLst/>
            <a:cxnLst/>
            <a:rect l="l" t="t" r="r" b="b"/>
            <a:pathLst>
              <a:path w="3200357" h="3200320" extrusionOk="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rgbClr val="63242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Calibri"/>
              <a:ea typeface="Calibri"/>
              <a:cs typeface="Calibri"/>
              <a:sym typeface="Calibri"/>
            </a:endParaRPr>
          </a:p>
        </p:txBody>
      </p:sp>
      <p:sp>
        <p:nvSpPr>
          <p:cNvPr id="22" name="Google Shape;22;p38"/>
          <p:cNvSpPr/>
          <p:nvPr/>
        </p:nvSpPr>
        <p:spPr>
          <a:xfrm rot="10800000">
            <a:off x="-3383" y="-3390"/>
            <a:ext cx="3432383" cy="3432343"/>
          </a:xfrm>
          <a:custGeom>
            <a:avLst/>
            <a:gdLst/>
            <a:ahLst/>
            <a:cxnLst/>
            <a:rect l="l" t="t" r="r" b="b"/>
            <a:pathLst>
              <a:path w="3200357" h="3200320" extrusionOk="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rgbClr val="95373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Calibri"/>
              <a:ea typeface="Calibri"/>
              <a:cs typeface="Calibri"/>
              <a:sym typeface="Calibri"/>
            </a:endParaRPr>
          </a:p>
        </p:txBody>
      </p:sp>
      <p:sp>
        <p:nvSpPr>
          <p:cNvPr id="23" name="Google Shape;23;p38"/>
          <p:cNvSpPr/>
          <p:nvPr/>
        </p:nvSpPr>
        <p:spPr>
          <a:xfrm rot="5400000">
            <a:off x="-649214" y="8320005"/>
            <a:ext cx="2617470" cy="1314435"/>
          </a:xfrm>
          <a:custGeom>
            <a:avLst/>
            <a:gdLst/>
            <a:ahLst/>
            <a:cxnLst/>
            <a:rect l="l" t="t" r="r" b="b"/>
            <a:pathLst>
              <a:path w="4572000" h="2285974" extrusionOk="0">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rgbClr val="E5B8B7">
              <a:alpha val="4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700"/>
              <a:buFont typeface="Arial"/>
              <a:buNone/>
            </a:pPr>
            <a:endParaRPr sz="2700" b="0" i="0" u="none" strike="noStrike" cap="none">
              <a:solidFill>
                <a:schemeClr val="lt1"/>
              </a:solidFill>
              <a:latin typeface="Calibri"/>
              <a:ea typeface="Calibri"/>
              <a:cs typeface="Calibri"/>
              <a:sym typeface="Calibri"/>
            </a:endParaRPr>
          </a:p>
        </p:txBody>
      </p:sp>
      <p:sp>
        <p:nvSpPr>
          <p:cNvPr id="24" name="Google Shape;24;p38"/>
          <p:cNvSpPr txBox="1">
            <a:spLocks noGrp="1"/>
          </p:cNvSpPr>
          <p:nvPr>
            <p:ph type="title"/>
          </p:nvPr>
        </p:nvSpPr>
        <p:spPr>
          <a:xfrm>
            <a:off x="2057399" y="2217595"/>
            <a:ext cx="5565600" cy="51678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953734"/>
              </a:buClr>
              <a:buSzPts val="5400"/>
              <a:buFont typeface="Calibri"/>
              <a:buNone/>
              <a:defRPr sz="5400">
                <a:solidFill>
                  <a:srgbClr val="95373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8"/>
          <p:cNvSpPr txBox="1">
            <a:spLocks noGrp="1"/>
          </p:cNvSpPr>
          <p:nvPr>
            <p:ph type="body" idx="1"/>
          </p:nvPr>
        </p:nvSpPr>
        <p:spPr>
          <a:xfrm>
            <a:off x="8040698" y="2216945"/>
            <a:ext cx="8304300" cy="51696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540"/>
              </a:spcBef>
              <a:spcAft>
                <a:spcPts val="0"/>
              </a:spcAft>
              <a:buClr>
                <a:schemeClr val="dk1"/>
              </a:buClr>
              <a:buSzPts val="2700"/>
              <a:buNone/>
              <a:defRPr sz="2700"/>
            </a:lvl1pPr>
            <a:lvl2pPr marL="914400" lvl="1" indent="-228600" algn="l">
              <a:lnSpc>
                <a:spcPct val="100000"/>
              </a:lnSpc>
              <a:spcBef>
                <a:spcPts val="480"/>
              </a:spcBef>
              <a:spcAft>
                <a:spcPts val="0"/>
              </a:spcAft>
              <a:buClr>
                <a:schemeClr val="dk1"/>
              </a:buClr>
              <a:buSzPts val="2400"/>
              <a:buNone/>
              <a:defRPr sz="2400"/>
            </a:lvl2pPr>
            <a:lvl3pPr marL="1371600" lvl="2" indent="-228600" algn="l">
              <a:lnSpc>
                <a:spcPct val="100000"/>
              </a:lnSpc>
              <a:spcBef>
                <a:spcPts val="420"/>
              </a:spcBef>
              <a:spcAft>
                <a:spcPts val="0"/>
              </a:spcAft>
              <a:buClr>
                <a:schemeClr val="dk1"/>
              </a:buClr>
              <a:buSzPts val="2100"/>
              <a:buNone/>
              <a:defRPr sz="2100"/>
            </a:lvl3pPr>
            <a:lvl4pPr marL="1828800" lvl="3" indent="-228600" algn="l">
              <a:lnSpc>
                <a:spcPct val="100000"/>
              </a:lnSpc>
              <a:spcBef>
                <a:spcPts val="360"/>
              </a:spcBef>
              <a:spcAft>
                <a:spcPts val="0"/>
              </a:spcAft>
              <a:buClr>
                <a:schemeClr val="dk1"/>
              </a:buClr>
              <a:buSzPts val="1800"/>
              <a:buNone/>
              <a:defRPr sz="1800"/>
            </a:lvl4pPr>
            <a:lvl5pPr marL="2286000" lvl="4" indent="-228600" algn="l">
              <a:lnSpc>
                <a:spcPct val="100000"/>
              </a:lnSpc>
              <a:spcBef>
                <a:spcPts val="360"/>
              </a:spcBef>
              <a:spcAft>
                <a:spcPts val="0"/>
              </a:spcAft>
              <a:buClr>
                <a:schemeClr val="dk1"/>
              </a:buClr>
              <a:buSzPts val="1800"/>
              <a:buNone/>
              <a:defRPr sz="1800"/>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6" name="Google Shape;26;p38"/>
          <p:cNvSpPr txBox="1">
            <a:spLocks noGrp="1"/>
          </p:cNvSpPr>
          <p:nvPr>
            <p:ph type="sldNum" idx="12"/>
          </p:nvPr>
        </p:nvSpPr>
        <p:spPr>
          <a:xfrm>
            <a:off x="16344900" y="8974657"/>
            <a:ext cx="1943100" cy="13122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800"/>
              <a:buFont typeface="Arial"/>
              <a:buNone/>
              <a:defRPr sz="1800" b="0"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35"/>
          <p:cNvSpPr txBox="1">
            <a:spLocks noGrp="1"/>
          </p:cNvSpPr>
          <p:nvPr>
            <p:ph type="ctrTitle"/>
          </p:nvPr>
        </p:nvSpPr>
        <p:spPr>
          <a:xfrm>
            <a:off x="685800" y="2130425"/>
            <a:ext cx="7772400" cy="1470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30" name="Google Shape;30;p3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36"/>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a:spLocks noGrp="1"/>
          </p:cNvSpPr>
          <p:nvPr>
            <p:ph type="pic" idx="2"/>
          </p:nvPr>
        </p:nvSpPr>
        <p:spPr>
          <a:xfrm>
            <a:off x="1792288" y="612775"/>
            <a:ext cx="5486400" cy="4114800"/>
          </a:xfrm>
          <a:prstGeom prst="rect">
            <a:avLst/>
          </a:prstGeom>
          <a:noFill/>
          <a:ln>
            <a:noFill/>
          </a:ln>
        </p:spPr>
      </p:sp>
      <p:sp>
        <p:nvSpPr>
          <p:cNvPr id="36" name="Google Shape;36;p36"/>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37" name="Google Shape;37;p36"/>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6"/>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7"/>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5"/>
        <p:cNvGrpSpPr/>
        <p:nvPr/>
      </p:nvGrpSpPr>
      <p:grpSpPr>
        <a:xfrm>
          <a:off x="0" y="0"/>
          <a:ext cx="0" cy="0"/>
          <a:chOff x="0" y="0"/>
          <a:chExt cx="0" cy="0"/>
        </a:xfrm>
      </p:grpSpPr>
      <p:sp>
        <p:nvSpPr>
          <p:cNvPr id="46" name="Google Shape;46;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4"/>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8" name="Google Shape;48;p3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39"/>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54" name="Google Shape;54;p39"/>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9"/>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7"/>
        <p:cNvGrpSpPr/>
        <p:nvPr/>
      </p:nvGrpSpPr>
      <p:grpSpPr>
        <a:xfrm>
          <a:off x="0" y="0"/>
          <a:ext cx="0" cy="0"/>
          <a:chOff x="0" y="0"/>
          <a:chExt cx="0" cy="0"/>
        </a:xfrm>
      </p:grpSpPr>
      <p:sp>
        <p:nvSpPr>
          <p:cNvPr id="58" name="Google Shape;58;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60" name="Google Shape;60;p40"/>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61" name="Google Shape;61;p40"/>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40"/>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4"/>
        <p:cNvGrpSpPr/>
        <p:nvPr/>
      </p:nvGrpSpPr>
      <p:grpSpPr>
        <a:xfrm>
          <a:off x="0" y="0"/>
          <a:ext cx="0" cy="0"/>
          <a:chOff x="0" y="0"/>
          <a:chExt cx="0" cy="0"/>
        </a:xfrm>
      </p:grpSpPr>
      <p:sp>
        <p:nvSpPr>
          <p:cNvPr id="65" name="Google Shape;65;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7" name="Google Shape;67;p41"/>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8" name="Google Shape;68;p41"/>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9" name="Google Shape;69;p41"/>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70" name="Google Shape;70;p4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3"/>
        <p:cNvGrpSpPr/>
        <p:nvPr/>
      </p:nvGrpSpPr>
      <p:grpSpPr>
        <a:xfrm>
          <a:off x="0" y="0"/>
          <a:ext cx="0" cy="0"/>
          <a:chOff x="0" y="0"/>
          <a:chExt cx="0" cy="0"/>
        </a:xfrm>
      </p:grpSpPr>
      <p:sp>
        <p:nvSpPr>
          <p:cNvPr id="74" name="Google Shape;74;p42"/>
          <p:cNvSpPr txBox="1">
            <a:spLocks noGrp="1"/>
          </p:cNvSpPr>
          <p:nvPr>
            <p:ph type="title"/>
          </p:nvPr>
        </p:nvSpPr>
        <p:spPr>
          <a:xfrm>
            <a:off x="457200" y="273050"/>
            <a:ext cx="3008400" cy="1162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42"/>
          <p:cNvSpPr txBox="1">
            <a:spLocks noGrp="1"/>
          </p:cNvSpPr>
          <p:nvPr>
            <p:ph type="body" idx="1"/>
          </p:nvPr>
        </p:nvSpPr>
        <p:spPr>
          <a:xfrm>
            <a:off x="3575050" y="273050"/>
            <a:ext cx="5111700" cy="58530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76" name="Google Shape;76;p42"/>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7" name="Google Shape;77;p42"/>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2"/>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3"/>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3" name="Google Shape;83;p43"/>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3"/>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p44"/>
          <p:cNvSpPr txBox="1">
            <a:spLocks noGrp="1"/>
          </p:cNvSpPr>
          <p:nvPr>
            <p:ph type="title"/>
          </p:nvPr>
        </p:nvSpPr>
        <p:spPr>
          <a:xfrm rot="5400000">
            <a:off x="4732350" y="2171688"/>
            <a:ext cx="5851500"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44"/>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9" name="Google Shape;89;p4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4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2"/>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2"/>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2"/>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22mLCmNgyyA&amp;t=3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hyperlink" Target="https://www.flhealthcharts.gov/ChartsDashboards/rdPage.aspx?rdReport=SubstanceUse.Overdose" TargetMode="External"/><Relationship Id="rId7" Type="http://schemas.openxmlformats.org/officeDocument/2006/relationships/hyperlink" Target="https://www.ama-assn.org/system/files/ama-overdose-epidemic-report.pdf"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cdc.gov/nchs/pressroom/nchs_press_releases/2024/20240515.htm" TargetMode="External"/><Relationship Id="rId5" Type="http://schemas.openxmlformats.org/officeDocument/2006/relationships/hyperlink" Target="https://www.addictiongroup.org/resources/fentanyl-statistics/" TargetMode="External"/><Relationship Id="rId4" Type="http://schemas.openxmlformats.org/officeDocument/2006/relationships/hyperlink" Target="https://lee.floridahealth.gov/programs-and-services/wellness-programs/OverdoseData2Action/Data_and_Research.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nbcnews.com/now/video/how-gas-station-heroin-ends-up-in-stores-across-the-u-s-214314053659"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jp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jpg"/><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48.png"/><Relationship Id="rId4" Type="http://schemas.openxmlformats.org/officeDocument/2006/relationships/image" Target="../media/image47.jp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0.jp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24.xml.rels><?xml version="1.0" encoding="UTF-8" standalone="yes"?>
<Relationships xmlns="http://schemas.openxmlformats.org/package/2006/relationships"><Relationship Id="rId3" Type="http://schemas.openxmlformats.org/officeDocument/2006/relationships/hyperlink" Target="http://floridahealth.gov"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http://nationalharmreduction.org" TargetMode="External"/><Relationship Id="rId5" Type="http://schemas.openxmlformats.org/officeDocument/2006/relationships/hyperlink" Target="http://harmreduction.org" TargetMode="External"/><Relationship Id="rId4" Type="http://schemas.openxmlformats.org/officeDocument/2006/relationships/hyperlink" Target="https://www.flhrc.or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62.jpg"/><Relationship Id="rId4" Type="http://schemas.openxmlformats.org/officeDocument/2006/relationships/image" Target="../media/image61.jpg"/></Relationships>
</file>

<file path=ppt/slides/_rels/slide2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pic>
        <p:nvPicPr>
          <p:cNvPr id="97" name="Google Shape;97;p1"/>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1318422" y="-289009"/>
            <a:ext cx="7735877" cy="10964880"/>
          </a:xfrm>
          <a:prstGeom prst="rect">
            <a:avLst/>
          </a:prstGeom>
          <a:noFill/>
          <a:ln>
            <a:noFill/>
          </a:ln>
        </p:spPr>
      </p:pic>
      <p:grpSp>
        <p:nvGrpSpPr>
          <p:cNvPr id="98" name="Google Shape;98;p1"/>
          <p:cNvGrpSpPr/>
          <p:nvPr/>
        </p:nvGrpSpPr>
        <p:grpSpPr>
          <a:xfrm>
            <a:off x="0" y="8506699"/>
            <a:ext cx="10227552" cy="1175862"/>
            <a:chOff x="0" y="-28575"/>
            <a:chExt cx="2883600" cy="309690"/>
          </a:xfrm>
        </p:grpSpPr>
        <p:sp>
          <p:nvSpPr>
            <p:cNvPr id="99" name="Google Shape;99;p1"/>
            <p:cNvSpPr/>
            <p:nvPr/>
          </p:nvSpPr>
          <p:spPr>
            <a:xfrm>
              <a:off x="0" y="0"/>
              <a:ext cx="2883500" cy="281115"/>
            </a:xfrm>
            <a:custGeom>
              <a:avLst/>
              <a:gdLst/>
              <a:ahLst/>
              <a:cxnLst/>
              <a:rect l="l" t="t" r="r" b="b"/>
              <a:pathLst>
                <a:path w="2883500" h="281115" extrusionOk="0">
                  <a:moveTo>
                    <a:pt x="0" y="0"/>
                  </a:moveTo>
                  <a:lnTo>
                    <a:pt x="2883500" y="0"/>
                  </a:lnTo>
                  <a:lnTo>
                    <a:pt x="2883500" y="281115"/>
                  </a:lnTo>
                  <a:lnTo>
                    <a:pt x="0" y="281115"/>
                  </a:lnTo>
                  <a:close/>
                </a:path>
              </a:pathLst>
            </a:custGeom>
            <a:solidFill>
              <a:srgbClr val="960000"/>
            </a:solidFill>
            <a:ln>
              <a:noFill/>
            </a:ln>
          </p:spPr>
          <p:txBody>
            <a:bodyPr/>
            <a:lstStyle/>
            <a:p>
              <a:endParaRPr lang="en-US"/>
            </a:p>
          </p:txBody>
        </p:sp>
        <p:sp>
          <p:nvSpPr>
            <p:cNvPr id="100" name="Google Shape;100;p1"/>
            <p:cNvSpPr txBox="1"/>
            <p:nvPr/>
          </p:nvSpPr>
          <p:spPr>
            <a:xfrm>
              <a:off x="0" y="-28575"/>
              <a:ext cx="2883600" cy="309600"/>
            </a:xfrm>
            <a:prstGeom prst="rect">
              <a:avLst/>
            </a:prstGeom>
            <a:noFill/>
            <a:ln>
              <a:noFill/>
            </a:ln>
          </p:spPr>
          <p:txBody>
            <a:bodyPr spcFirstLastPara="1" wrap="square" lIns="50800" tIns="50800" rIns="50800" bIns="50800" anchor="ctr" anchorCtr="0">
              <a:noAutofit/>
            </a:bodyPr>
            <a:lstStyle/>
            <a:p>
              <a:pPr marL="0" marR="0" lvl="0" indent="0" algn="l" rtl="0">
                <a:lnSpc>
                  <a:spcPct val="140000"/>
                </a:lnSpc>
                <a:spcBef>
                  <a:spcPts val="0"/>
                </a:spcBef>
                <a:spcAft>
                  <a:spcPts val="0"/>
                </a:spcAft>
                <a:buClr>
                  <a:srgbClr val="000000"/>
                </a:buClr>
                <a:buSzPts val="1800"/>
                <a:buFont typeface="Arial"/>
                <a:buNone/>
              </a:pPr>
              <a:r>
                <a:rPr lang="en-US" sz="1800" b="0" i="0" u="none" strike="noStrike" cap="none">
                  <a:solidFill>
                    <a:srgbClr val="FFFFFF"/>
                  </a:solidFill>
                  <a:latin typeface="Arial"/>
                  <a:ea typeface="Arial"/>
                  <a:cs typeface="Arial"/>
                  <a:sym typeface="Arial"/>
                </a:rPr>
                <a:t>                 https://www.kimmiesrecoveryzone.org/          507 Center Road, Fort Myers, FL</a:t>
              </a:r>
              <a:endParaRPr sz="1400" b="0" i="0" u="none" strike="noStrike" cap="none">
                <a:solidFill>
                  <a:srgbClr val="000000"/>
                </a:solidFill>
                <a:latin typeface="Arial"/>
                <a:ea typeface="Arial"/>
                <a:cs typeface="Arial"/>
                <a:sym typeface="Arial"/>
              </a:endParaRPr>
            </a:p>
          </p:txBody>
        </p:sp>
      </p:grpSp>
      <p:sp>
        <p:nvSpPr>
          <p:cNvPr id="101" name="Google Shape;101;p1"/>
          <p:cNvSpPr/>
          <p:nvPr/>
        </p:nvSpPr>
        <p:spPr>
          <a:xfrm rot="-2803405">
            <a:off x="8250065" y="3414429"/>
            <a:ext cx="7112060" cy="7486380"/>
          </a:xfrm>
          <a:custGeom>
            <a:avLst/>
            <a:gdLst/>
            <a:ahLst/>
            <a:cxnLst/>
            <a:rect l="l" t="t" r="r" b="b"/>
            <a:pathLst>
              <a:path w="7117467" h="7492071" extrusionOk="0">
                <a:moveTo>
                  <a:pt x="0" y="0"/>
                </a:moveTo>
                <a:lnTo>
                  <a:pt x="7117467" y="0"/>
                </a:lnTo>
                <a:lnTo>
                  <a:pt x="7117467" y="7492071"/>
                </a:lnTo>
                <a:lnTo>
                  <a:pt x="0" y="7492071"/>
                </a:lnTo>
                <a:lnTo>
                  <a:pt x="0" y="0"/>
                </a:lnTo>
                <a:close/>
              </a:path>
            </a:pathLst>
          </a:custGeom>
          <a:blipFill rotWithShape="1">
            <a:blip r:embed="rId5">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02" name="Google Shape;102;p1"/>
          <p:cNvSpPr/>
          <p:nvPr/>
        </p:nvSpPr>
        <p:spPr>
          <a:xfrm rot="-4503709">
            <a:off x="10077864" y="4946839"/>
            <a:ext cx="2996452" cy="569383"/>
          </a:xfrm>
          <a:custGeom>
            <a:avLst/>
            <a:gdLst/>
            <a:ahLst/>
            <a:cxnLst/>
            <a:rect l="l" t="t" r="r" b="b"/>
            <a:pathLst>
              <a:path w="2996452" h="569383" extrusionOk="0">
                <a:moveTo>
                  <a:pt x="0" y="0"/>
                </a:moveTo>
                <a:lnTo>
                  <a:pt x="2996452" y="0"/>
                </a:lnTo>
                <a:lnTo>
                  <a:pt x="2996452" y="569383"/>
                </a:lnTo>
                <a:lnTo>
                  <a:pt x="0" y="569383"/>
                </a:lnTo>
                <a:lnTo>
                  <a:pt x="0" y="0"/>
                </a:lnTo>
                <a:close/>
              </a:path>
            </a:pathLst>
          </a:custGeom>
          <a:blipFill rotWithShape="1">
            <a:blip r:embed="rId6">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03" name="Google Shape;103;p1"/>
          <p:cNvSpPr/>
          <p:nvPr/>
        </p:nvSpPr>
        <p:spPr>
          <a:xfrm rot="-2803405">
            <a:off x="7496779" y="-2185638"/>
            <a:ext cx="6997303" cy="7365582"/>
          </a:xfrm>
          <a:custGeom>
            <a:avLst/>
            <a:gdLst/>
            <a:ahLst/>
            <a:cxnLst/>
            <a:rect l="l" t="t" r="r" b="b"/>
            <a:pathLst>
              <a:path w="7002623" h="7371182" extrusionOk="0">
                <a:moveTo>
                  <a:pt x="0" y="0"/>
                </a:moveTo>
                <a:lnTo>
                  <a:pt x="7002622" y="0"/>
                </a:lnTo>
                <a:lnTo>
                  <a:pt x="7002622" y="7371182"/>
                </a:lnTo>
                <a:lnTo>
                  <a:pt x="0" y="7371182"/>
                </a:lnTo>
                <a:lnTo>
                  <a:pt x="0" y="0"/>
                </a:lnTo>
                <a:close/>
              </a:path>
            </a:pathLst>
          </a:custGeom>
          <a:blipFill rotWithShape="1">
            <a:blip r:embed="rId7">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04" name="Google Shape;104;p1"/>
          <p:cNvSpPr/>
          <p:nvPr/>
        </p:nvSpPr>
        <p:spPr>
          <a:xfrm rot="9939040">
            <a:off x="8079956" y="-1250444"/>
            <a:ext cx="2869340" cy="4694215"/>
          </a:xfrm>
          <a:custGeom>
            <a:avLst/>
            <a:gdLst/>
            <a:ahLst/>
            <a:cxnLst/>
            <a:rect l="l" t="t" r="r" b="b"/>
            <a:pathLst>
              <a:path w="2873203" h="4700536" extrusionOk="0">
                <a:moveTo>
                  <a:pt x="2873203" y="4700537"/>
                </a:moveTo>
                <a:lnTo>
                  <a:pt x="0" y="4700537"/>
                </a:lnTo>
                <a:lnTo>
                  <a:pt x="0" y="0"/>
                </a:lnTo>
                <a:lnTo>
                  <a:pt x="2873203" y="0"/>
                </a:lnTo>
                <a:lnTo>
                  <a:pt x="2873203" y="4700537"/>
                </a:lnTo>
                <a:close/>
              </a:path>
            </a:pathLst>
          </a:custGeom>
          <a:blipFill rotWithShape="1">
            <a:blip r:embed="rId8">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05" name="Google Shape;105;p1"/>
          <p:cNvSpPr/>
          <p:nvPr/>
        </p:nvSpPr>
        <p:spPr>
          <a:xfrm rot="-2803405">
            <a:off x="9580490" y="5694573"/>
            <a:ext cx="1167326" cy="1228764"/>
          </a:xfrm>
          <a:custGeom>
            <a:avLst/>
            <a:gdLst/>
            <a:ahLst/>
            <a:cxnLst/>
            <a:rect l="l" t="t" r="r" b="b"/>
            <a:pathLst>
              <a:path w="1168213" h="1229698" extrusionOk="0">
                <a:moveTo>
                  <a:pt x="0" y="0"/>
                </a:moveTo>
                <a:lnTo>
                  <a:pt x="1168213" y="0"/>
                </a:lnTo>
                <a:lnTo>
                  <a:pt x="1168213" y="1229698"/>
                </a:lnTo>
                <a:lnTo>
                  <a:pt x="0" y="1229698"/>
                </a:lnTo>
                <a:lnTo>
                  <a:pt x="0" y="0"/>
                </a:lnTo>
                <a:close/>
              </a:path>
            </a:pathLst>
          </a:custGeom>
          <a:blipFill rotWithShape="1">
            <a:blip r:embed="rId7">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06" name="Google Shape;106;p1"/>
          <p:cNvSpPr/>
          <p:nvPr/>
        </p:nvSpPr>
        <p:spPr>
          <a:xfrm rot="-7178303" flipH="1">
            <a:off x="11318443" y="8492769"/>
            <a:ext cx="2517592" cy="4118759"/>
          </a:xfrm>
          <a:custGeom>
            <a:avLst/>
            <a:gdLst/>
            <a:ahLst/>
            <a:cxnLst/>
            <a:rect l="l" t="t" r="r" b="b"/>
            <a:pathLst>
              <a:path w="2515172" h="4114800" extrusionOk="0">
                <a:moveTo>
                  <a:pt x="0" y="4114800"/>
                </a:moveTo>
                <a:lnTo>
                  <a:pt x="2515171" y="4114800"/>
                </a:lnTo>
                <a:lnTo>
                  <a:pt x="2515171" y="0"/>
                </a:lnTo>
                <a:lnTo>
                  <a:pt x="0" y="0"/>
                </a:lnTo>
                <a:lnTo>
                  <a:pt x="0" y="4114800"/>
                </a:lnTo>
                <a:close/>
              </a:path>
            </a:pathLst>
          </a:custGeom>
          <a:blipFill rotWithShape="1">
            <a:blip r:embed="rId9">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07" name="Google Shape;107;p1"/>
          <p:cNvSpPr/>
          <p:nvPr/>
        </p:nvSpPr>
        <p:spPr>
          <a:xfrm>
            <a:off x="706686" y="711092"/>
            <a:ext cx="422708" cy="635217"/>
          </a:xfrm>
          <a:custGeom>
            <a:avLst/>
            <a:gdLst/>
            <a:ahLst/>
            <a:cxnLst/>
            <a:rect l="l" t="t" r="r" b="b"/>
            <a:pathLst>
              <a:path w="422708" h="635217" extrusionOk="0">
                <a:moveTo>
                  <a:pt x="0" y="0"/>
                </a:moveTo>
                <a:lnTo>
                  <a:pt x="422708" y="0"/>
                </a:lnTo>
                <a:lnTo>
                  <a:pt x="422708" y="635216"/>
                </a:lnTo>
                <a:lnTo>
                  <a:pt x="0" y="635216"/>
                </a:lnTo>
                <a:lnTo>
                  <a:pt x="0" y="0"/>
                </a:lnTo>
                <a:close/>
              </a:path>
            </a:pathLst>
          </a:custGeom>
          <a:blipFill rotWithShape="1">
            <a:blip r:embed="rId10">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08" name="Google Shape;108;p1"/>
          <p:cNvSpPr/>
          <p:nvPr/>
        </p:nvSpPr>
        <p:spPr>
          <a:xfrm>
            <a:off x="521200" y="8883273"/>
            <a:ext cx="422708" cy="422708"/>
          </a:xfrm>
          <a:custGeom>
            <a:avLst/>
            <a:gdLst/>
            <a:ahLst/>
            <a:cxnLst/>
            <a:rect l="l" t="t" r="r" b="b"/>
            <a:pathLst>
              <a:path w="422708" h="422708" extrusionOk="0">
                <a:moveTo>
                  <a:pt x="0" y="0"/>
                </a:moveTo>
                <a:lnTo>
                  <a:pt x="422708" y="0"/>
                </a:lnTo>
                <a:lnTo>
                  <a:pt x="422708" y="422708"/>
                </a:lnTo>
                <a:lnTo>
                  <a:pt x="0" y="422708"/>
                </a:lnTo>
                <a:lnTo>
                  <a:pt x="0" y="0"/>
                </a:lnTo>
                <a:close/>
              </a:path>
            </a:pathLst>
          </a:custGeom>
          <a:blipFill rotWithShape="1">
            <a:blip r:embed="rId11">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09" name="Google Shape;109;p1"/>
          <p:cNvSpPr/>
          <p:nvPr/>
        </p:nvSpPr>
        <p:spPr>
          <a:xfrm>
            <a:off x="5264851" y="8883276"/>
            <a:ext cx="272839" cy="422708"/>
          </a:xfrm>
          <a:custGeom>
            <a:avLst/>
            <a:gdLst/>
            <a:ahLst/>
            <a:cxnLst/>
            <a:rect l="l" t="t" r="r" b="b"/>
            <a:pathLst>
              <a:path w="272839" h="422708" extrusionOk="0">
                <a:moveTo>
                  <a:pt x="0" y="0"/>
                </a:moveTo>
                <a:lnTo>
                  <a:pt x="272838" y="0"/>
                </a:lnTo>
                <a:lnTo>
                  <a:pt x="272838" y="422708"/>
                </a:lnTo>
                <a:lnTo>
                  <a:pt x="0" y="422708"/>
                </a:lnTo>
                <a:lnTo>
                  <a:pt x="0" y="0"/>
                </a:lnTo>
                <a:close/>
              </a:path>
            </a:pathLst>
          </a:custGeom>
          <a:blipFill rotWithShape="1">
            <a:blip r:embed="rId12">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grpSp>
        <p:nvGrpSpPr>
          <p:cNvPr id="110" name="Google Shape;110;p1"/>
          <p:cNvGrpSpPr/>
          <p:nvPr/>
        </p:nvGrpSpPr>
        <p:grpSpPr>
          <a:xfrm>
            <a:off x="10807810" y="6648350"/>
            <a:ext cx="434035" cy="434035"/>
            <a:chOff x="0" y="0"/>
            <a:chExt cx="812800" cy="812800"/>
          </a:xfrm>
        </p:grpSpPr>
        <p:sp>
          <p:nvSpPr>
            <p:cNvPr id="111" name="Google Shape;111;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D0A0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812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13" name="Google Shape;113;p1"/>
          <p:cNvGrpSpPr/>
          <p:nvPr/>
        </p:nvGrpSpPr>
        <p:grpSpPr>
          <a:xfrm>
            <a:off x="10603736" y="7218026"/>
            <a:ext cx="429971" cy="429971"/>
            <a:chOff x="0" y="0"/>
            <a:chExt cx="812800" cy="812800"/>
          </a:xfrm>
        </p:grpSpPr>
        <p:sp>
          <p:nvSpPr>
            <p:cNvPr id="114" name="Google Shape;114;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D0A0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812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16" name="Google Shape;116;p1"/>
          <p:cNvGrpSpPr/>
          <p:nvPr/>
        </p:nvGrpSpPr>
        <p:grpSpPr>
          <a:xfrm>
            <a:off x="10388757" y="7781333"/>
            <a:ext cx="429971" cy="429971"/>
            <a:chOff x="0" y="0"/>
            <a:chExt cx="812800" cy="812800"/>
          </a:xfrm>
        </p:grpSpPr>
        <p:sp>
          <p:nvSpPr>
            <p:cNvPr id="117" name="Google Shape;117;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D0A0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812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19" name="Google Shape;119;p1"/>
          <p:cNvGrpSpPr/>
          <p:nvPr/>
        </p:nvGrpSpPr>
        <p:grpSpPr>
          <a:xfrm rot="187827">
            <a:off x="12376580" y="132630"/>
            <a:ext cx="355724" cy="355724"/>
            <a:chOff x="0" y="0"/>
            <a:chExt cx="812800" cy="812800"/>
          </a:xfrm>
        </p:grpSpPr>
        <p:sp>
          <p:nvSpPr>
            <p:cNvPr id="120" name="Google Shape;120;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812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22" name="Google Shape;122;p1"/>
          <p:cNvGrpSpPr/>
          <p:nvPr/>
        </p:nvGrpSpPr>
        <p:grpSpPr>
          <a:xfrm rot="188019">
            <a:off x="12530785" y="571317"/>
            <a:ext cx="352388" cy="352388"/>
            <a:chOff x="0" y="0"/>
            <a:chExt cx="812800" cy="812800"/>
          </a:xfrm>
        </p:grpSpPr>
        <p:sp>
          <p:nvSpPr>
            <p:cNvPr id="123" name="Google Shape;123;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812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25" name="Google Shape;125;p1"/>
          <p:cNvGrpSpPr/>
          <p:nvPr/>
        </p:nvGrpSpPr>
        <p:grpSpPr>
          <a:xfrm rot="188019">
            <a:off x="12685293" y="1003024"/>
            <a:ext cx="352388" cy="352388"/>
            <a:chOff x="0" y="0"/>
            <a:chExt cx="812800" cy="812800"/>
          </a:xfrm>
        </p:grpSpPr>
        <p:sp>
          <p:nvSpPr>
            <p:cNvPr id="126" name="Google Shape;126;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1"/>
            <p:cNvSpPr txBox="1"/>
            <p:nvPr/>
          </p:nvSpPr>
          <p:spPr>
            <a:xfrm>
              <a:off x="76200" y="19050"/>
              <a:ext cx="660400" cy="717550"/>
            </a:xfrm>
            <a:prstGeom prst="rect">
              <a:avLst/>
            </a:prstGeom>
            <a:noFill/>
            <a:ln>
              <a:noFill/>
            </a:ln>
          </p:spPr>
          <p:txBody>
            <a:bodyPr spcFirstLastPara="1" wrap="square" lIns="50800" tIns="50800" rIns="50800" bIns="50800" anchor="ctr" anchorCtr="0">
              <a:noAutofit/>
            </a:bodyPr>
            <a:lstStyle/>
            <a:p>
              <a:pPr marL="0" marR="0" lvl="0" indent="0" algn="ctr" rtl="0">
                <a:lnSpc>
                  <a:spcPct val="1812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28" name="Google Shape;128;p1"/>
          <p:cNvSpPr/>
          <p:nvPr/>
        </p:nvSpPr>
        <p:spPr>
          <a:xfrm>
            <a:off x="521208" y="-123966"/>
            <a:ext cx="7661769" cy="5267466"/>
          </a:xfrm>
          <a:custGeom>
            <a:avLst/>
            <a:gdLst/>
            <a:ahLst/>
            <a:cxnLst/>
            <a:rect l="l" t="t" r="r" b="b"/>
            <a:pathLst>
              <a:path w="7661769" h="5267466" extrusionOk="0">
                <a:moveTo>
                  <a:pt x="0" y="0"/>
                </a:moveTo>
                <a:lnTo>
                  <a:pt x="7661770" y="0"/>
                </a:lnTo>
                <a:lnTo>
                  <a:pt x="7661770" y="5267466"/>
                </a:lnTo>
                <a:lnTo>
                  <a:pt x="0" y="5267466"/>
                </a:lnTo>
                <a:lnTo>
                  <a:pt x="0" y="0"/>
                </a:lnTo>
                <a:close/>
              </a:path>
            </a:pathLst>
          </a:custGeom>
          <a:blipFill rotWithShape="1">
            <a:blip r:embed="rId1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29" name="Google Shape;129;p1"/>
          <p:cNvSpPr txBox="1"/>
          <p:nvPr/>
        </p:nvSpPr>
        <p:spPr>
          <a:xfrm>
            <a:off x="895650" y="5378659"/>
            <a:ext cx="6090940" cy="1703705"/>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Clr>
                <a:srgbClr val="000000"/>
              </a:buClr>
              <a:buSzPts val="2400"/>
              <a:buFont typeface="Arial"/>
              <a:buNone/>
            </a:pPr>
            <a:r>
              <a:rPr lang="en-US" sz="2400" b="0" i="0" u="none" strike="noStrike" cap="none">
                <a:solidFill>
                  <a:srgbClr val="960000"/>
                </a:solidFill>
                <a:latin typeface="Arial"/>
                <a:ea typeface="Arial"/>
                <a:cs typeface="Arial"/>
                <a:sym typeface="Arial"/>
              </a:rPr>
              <a:t>Recovery Should Never Be the Exception</a:t>
            </a:r>
            <a:endParaRPr sz="1400" b="0" i="0" u="none" strike="noStrike" cap="none">
              <a:solidFill>
                <a:srgbClr val="000000"/>
              </a:solidFill>
              <a:latin typeface="Arial"/>
              <a:ea typeface="Arial"/>
              <a:cs typeface="Arial"/>
              <a:sym typeface="Arial"/>
            </a:endParaRPr>
          </a:p>
          <a:p>
            <a:pPr marL="0" marR="0" lvl="0" indent="0" algn="ctr" rtl="0">
              <a:lnSpc>
                <a:spcPct val="139958"/>
              </a:lnSpc>
              <a:spcBef>
                <a:spcPts val="0"/>
              </a:spcBef>
              <a:spcAft>
                <a:spcPts val="0"/>
              </a:spcAft>
              <a:buClr>
                <a:srgbClr val="000000"/>
              </a:buClr>
              <a:buSzPts val="2400"/>
              <a:buFont typeface="Arial"/>
              <a:buNone/>
            </a:pPr>
            <a:r>
              <a:rPr lang="en-US" sz="2400" b="0" i="0" u="none" strike="noStrike" cap="none">
                <a:solidFill>
                  <a:srgbClr val="960000"/>
                </a:solidFill>
                <a:latin typeface="Arial"/>
                <a:ea typeface="Arial"/>
                <a:cs typeface="Arial"/>
                <a:sym typeface="Arial"/>
              </a:rPr>
              <a:t>Recovery Should Be The Expectation</a:t>
            </a:r>
            <a:endParaRPr sz="1400" b="0" i="0" u="none" strike="noStrike" cap="none">
              <a:solidFill>
                <a:srgbClr val="000000"/>
              </a:solidFill>
              <a:latin typeface="Arial"/>
              <a:ea typeface="Arial"/>
              <a:cs typeface="Arial"/>
              <a:sym typeface="Arial"/>
            </a:endParaRPr>
          </a:p>
          <a:p>
            <a:pPr marL="0" marR="0" lvl="0" indent="0" algn="ctr" rtl="0">
              <a:lnSpc>
                <a:spcPct val="303291"/>
              </a:lnSpc>
              <a:spcBef>
                <a:spcPts val="0"/>
              </a:spcBef>
              <a:spcAft>
                <a:spcPts val="0"/>
              </a:spcAft>
              <a:buClr>
                <a:srgbClr val="000000"/>
              </a:buClr>
              <a:buSzPts val="2400"/>
              <a:buFont typeface="Arial"/>
              <a:buNone/>
            </a:pPr>
            <a:endParaRPr sz="2400" b="0" i="0" u="none" strike="noStrike" cap="none">
              <a:solidFill>
                <a:srgbClr val="96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
          <p:cNvSpPr/>
          <p:nvPr/>
        </p:nvSpPr>
        <p:spPr>
          <a:xfrm>
            <a:off x="12803057" y="945630"/>
            <a:ext cx="5070154" cy="7728673"/>
          </a:xfrm>
          <a:custGeom>
            <a:avLst/>
            <a:gdLst/>
            <a:ahLst/>
            <a:cxnLst/>
            <a:rect l="l" t="t" r="r" b="b"/>
            <a:pathLst>
              <a:path w="4172966" h="6361048" extrusionOk="0">
                <a:moveTo>
                  <a:pt x="2754630" y="4616958"/>
                </a:moveTo>
                <a:cubicBezTo>
                  <a:pt x="2555875" y="4726432"/>
                  <a:pt x="2349373" y="4810760"/>
                  <a:pt x="2158492" y="4962398"/>
                </a:cubicBezTo>
                <a:cubicBezTo>
                  <a:pt x="2154555" y="4966589"/>
                  <a:pt x="2150745" y="4962398"/>
                  <a:pt x="2146808" y="4966589"/>
                </a:cubicBezTo>
                <a:cubicBezTo>
                  <a:pt x="2135124" y="4979289"/>
                  <a:pt x="2119503" y="4991862"/>
                  <a:pt x="2107819" y="5004562"/>
                </a:cubicBezTo>
                <a:cubicBezTo>
                  <a:pt x="2103882" y="5008753"/>
                  <a:pt x="2100072" y="5004562"/>
                  <a:pt x="2096135" y="5008753"/>
                </a:cubicBezTo>
                <a:cubicBezTo>
                  <a:pt x="2026031" y="5080381"/>
                  <a:pt x="1959737" y="5147818"/>
                  <a:pt x="1916938" y="5240400"/>
                </a:cubicBezTo>
                <a:cubicBezTo>
                  <a:pt x="1913001" y="5244591"/>
                  <a:pt x="1909191" y="5248782"/>
                  <a:pt x="1905254" y="5253100"/>
                </a:cubicBezTo>
                <a:cubicBezTo>
                  <a:pt x="1877949" y="5312029"/>
                  <a:pt x="1850644" y="5371084"/>
                  <a:pt x="1838960" y="5438393"/>
                </a:cubicBezTo>
                <a:cubicBezTo>
                  <a:pt x="1838960" y="5442584"/>
                  <a:pt x="1831213" y="5451093"/>
                  <a:pt x="1831213" y="5455284"/>
                </a:cubicBezTo>
                <a:cubicBezTo>
                  <a:pt x="1823466" y="5501639"/>
                  <a:pt x="1815592" y="5547994"/>
                  <a:pt x="1807845" y="5594349"/>
                </a:cubicBezTo>
                <a:cubicBezTo>
                  <a:pt x="1803908" y="5628004"/>
                  <a:pt x="1803908" y="5661786"/>
                  <a:pt x="1800098" y="5695441"/>
                </a:cubicBezTo>
                <a:cubicBezTo>
                  <a:pt x="1788414" y="5872352"/>
                  <a:pt x="1827403" y="6045072"/>
                  <a:pt x="1788414" y="6221983"/>
                </a:cubicBezTo>
                <a:cubicBezTo>
                  <a:pt x="1780667" y="6238874"/>
                  <a:pt x="1772793" y="6255638"/>
                  <a:pt x="1765046" y="6272529"/>
                </a:cubicBezTo>
                <a:cubicBezTo>
                  <a:pt x="1757299" y="6289420"/>
                  <a:pt x="1741678" y="6301993"/>
                  <a:pt x="1729994" y="6314693"/>
                </a:cubicBezTo>
                <a:cubicBezTo>
                  <a:pt x="1714373" y="6327393"/>
                  <a:pt x="1694942" y="6335775"/>
                  <a:pt x="1675384" y="6344157"/>
                </a:cubicBezTo>
                <a:cubicBezTo>
                  <a:pt x="1655953" y="6352539"/>
                  <a:pt x="1632585" y="6352539"/>
                  <a:pt x="1613027" y="6356857"/>
                </a:cubicBezTo>
                <a:cubicBezTo>
                  <a:pt x="1570228" y="6361048"/>
                  <a:pt x="1535049" y="6356857"/>
                  <a:pt x="1492250" y="6348475"/>
                </a:cubicBezTo>
                <a:cubicBezTo>
                  <a:pt x="1387094" y="6323203"/>
                  <a:pt x="1289685" y="6293738"/>
                  <a:pt x="1196086" y="6230492"/>
                </a:cubicBezTo>
                <a:cubicBezTo>
                  <a:pt x="1188339" y="6226301"/>
                  <a:pt x="1180465" y="6226301"/>
                  <a:pt x="1172718" y="6222110"/>
                </a:cubicBezTo>
                <a:cubicBezTo>
                  <a:pt x="845439" y="6032499"/>
                  <a:pt x="599948" y="5758687"/>
                  <a:pt x="389509" y="5417565"/>
                </a:cubicBezTo>
                <a:cubicBezTo>
                  <a:pt x="385572" y="5409183"/>
                  <a:pt x="385572" y="5404865"/>
                  <a:pt x="381762" y="5396483"/>
                </a:cubicBezTo>
                <a:cubicBezTo>
                  <a:pt x="171450" y="5046599"/>
                  <a:pt x="58420" y="4671695"/>
                  <a:pt x="23368" y="4271518"/>
                </a:cubicBezTo>
                <a:cubicBezTo>
                  <a:pt x="0" y="4027170"/>
                  <a:pt x="3937" y="3799713"/>
                  <a:pt x="50673" y="3551174"/>
                </a:cubicBezTo>
                <a:cubicBezTo>
                  <a:pt x="58420" y="3517519"/>
                  <a:pt x="66294" y="3487928"/>
                  <a:pt x="70104" y="3454273"/>
                </a:cubicBezTo>
                <a:cubicBezTo>
                  <a:pt x="132461" y="3172079"/>
                  <a:pt x="225933" y="2931922"/>
                  <a:pt x="377952" y="2683383"/>
                </a:cubicBezTo>
                <a:cubicBezTo>
                  <a:pt x="397383" y="2658110"/>
                  <a:pt x="413004" y="2632837"/>
                  <a:pt x="428625" y="2603373"/>
                </a:cubicBezTo>
                <a:cubicBezTo>
                  <a:pt x="549402" y="2426462"/>
                  <a:pt x="674116" y="2283206"/>
                  <a:pt x="829945" y="2144268"/>
                </a:cubicBezTo>
                <a:cubicBezTo>
                  <a:pt x="907923" y="2076831"/>
                  <a:pt x="978027" y="2022094"/>
                  <a:pt x="1059815" y="1963166"/>
                </a:cubicBezTo>
                <a:cubicBezTo>
                  <a:pt x="1106551" y="1933702"/>
                  <a:pt x="1145540" y="1904238"/>
                  <a:pt x="1192276" y="1874647"/>
                </a:cubicBezTo>
                <a:cubicBezTo>
                  <a:pt x="1227328" y="1853565"/>
                  <a:pt x="1258570" y="1836674"/>
                  <a:pt x="1289685" y="1815719"/>
                </a:cubicBezTo>
                <a:cubicBezTo>
                  <a:pt x="1535176" y="1668272"/>
                  <a:pt x="1780667" y="1579880"/>
                  <a:pt x="2014347" y="1398651"/>
                </a:cubicBezTo>
                <a:cubicBezTo>
                  <a:pt x="2018284" y="1394460"/>
                  <a:pt x="2022094" y="1398651"/>
                  <a:pt x="2026031" y="1394460"/>
                </a:cubicBezTo>
                <a:cubicBezTo>
                  <a:pt x="2037715" y="1381760"/>
                  <a:pt x="2053336" y="1369187"/>
                  <a:pt x="2065020" y="1356487"/>
                </a:cubicBezTo>
                <a:cubicBezTo>
                  <a:pt x="2068957" y="1352296"/>
                  <a:pt x="2072767" y="1356487"/>
                  <a:pt x="2076704" y="1352296"/>
                </a:cubicBezTo>
                <a:cubicBezTo>
                  <a:pt x="2146808" y="1280668"/>
                  <a:pt x="2213102" y="1213231"/>
                  <a:pt x="2255901" y="1120648"/>
                </a:cubicBezTo>
                <a:cubicBezTo>
                  <a:pt x="2259838" y="1116457"/>
                  <a:pt x="2263648" y="1112266"/>
                  <a:pt x="2267585" y="1107948"/>
                </a:cubicBezTo>
                <a:cubicBezTo>
                  <a:pt x="2294890" y="1049020"/>
                  <a:pt x="2322195" y="989965"/>
                  <a:pt x="2333879" y="922655"/>
                </a:cubicBezTo>
                <a:cubicBezTo>
                  <a:pt x="2333879" y="918464"/>
                  <a:pt x="2341626" y="909955"/>
                  <a:pt x="2341626" y="905764"/>
                </a:cubicBezTo>
                <a:cubicBezTo>
                  <a:pt x="2349373" y="859409"/>
                  <a:pt x="2357247" y="813054"/>
                  <a:pt x="2364994" y="766699"/>
                </a:cubicBezTo>
                <a:cubicBezTo>
                  <a:pt x="2368931" y="733044"/>
                  <a:pt x="2368931" y="699262"/>
                  <a:pt x="2372741" y="665607"/>
                </a:cubicBezTo>
                <a:cubicBezTo>
                  <a:pt x="2384425" y="488696"/>
                  <a:pt x="2345436" y="315976"/>
                  <a:pt x="2384425" y="139065"/>
                </a:cubicBezTo>
                <a:cubicBezTo>
                  <a:pt x="2392172" y="122174"/>
                  <a:pt x="2400046" y="105410"/>
                  <a:pt x="2407793" y="88519"/>
                </a:cubicBezTo>
                <a:cubicBezTo>
                  <a:pt x="2415540" y="71628"/>
                  <a:pt x="2431161" y="59055"/>
                  <a:pt x="2442845" y="46355"/>
                </a:cubicBezTo>
                <a:cubicBezTo>
                  <a:pt x="2458466" y="33655"/>
                  <a:pt x="2477897" y="25273"/>
                  <a:pt x="2497455" y="16891"/>
                </a:cubicBezTo>
                <a:cubicBezTo>
                  <a:pt x="2516886" y="8509"/>
                  <a:pt x="2540254" y="8509"/>
                  <a:pt x="2559812" y="4191"/>
                </a:cubicBezTo>
                <a:cubicBezTo>
                  <a:pt x="2602611" y="0"/>
                  <a:pt x="2637790" y="4191"/>
                  <a:pt x="2680589" y="12573"/>
                </a:cubicBezTo>
                <a:cubicBezTo>
                  <a:pt x="2785745" y="37846"/>
                  <a:pt x="2883154" y="67310"/>
                  <a:pt x="2976753" y="130556"/>
                </a:cubicBezTo>
                <a:cubicBezTo>
                  <a:pt x="2984500" y="134747"/>
                  <a:pt x="2992374" y="134747"/>
                  <a:pt x="3000121" y="138938"/>
                </a:cubicBezTo>
                <a:cubicBezTo>
                  <a:pt x="3327400" y="328549"/>
                  <a:pt x="3572891" y="602361"/>
                  <a:pt x="3783330" y="943483"/>
                </a:cubicBezTo>
                <a:cubicBezTo>
                  <a:pt x="3787267" y="951865"/>
                  <a:pt x="3787267" y="956183"/>
                  <a:pt x="3791076" y="964565"/>
                </a:cubicBezTo>
                <a:cubicBezTo>
                  <a:pt x="4001516" y="1314196"/>
                  <a:pt x="4114418" y="1689100"/>
                  <a:pt x="4149598" y="2089277"/>
                </a:cubicBezTo>
                <a:cubicBezTo>
                  <a:pt x="4172966" y="2333625"/>
                  <a:pt x="4169029" y="2561082"/>
                  <a:pt x="4122293" y="2809621"/>
                </a:cubicBezTo>
                <a:cubicBezTo>
                  <a:pt x="4114546" y="2843276"/>
                  <a:pt x="4106672" y="2872867"/>
                  <a:pt x="4102862" y="2906522"/>
                </a:cubicBezTo>
                <a:cubicBezTo>
                  <a:pt x="4040505" y="3188716"/>
                  <a:pt x="3947033" y="3428873"/>
                  <a:pt x="3795014" y="3677412"/>
                </a:cubicBezTo>
                <a:cubicBezTo>
                  <a:pt x="3775583" y="3702685"/>
                  <a:pt x="3759962" y="3727959"/>
                  <a:pt x="3744341" y="3757422"/>
                </a:cubicBezTo>
                <a:cubicBezTo>
                  <a:pt x="3491103" y="4128135"/>
                  <a:pt x="3171571" y="4389247"/>
                  <a:pt x="2801493" y="4587240"/>
                </a:cubicBezTo>
                <a:cubicBezTo>
                  <a:pt x="2785872" y="4595876"/>
                  <a:pt x="2770251" y="4608449"/>
                  <a:pt x="2754630" y="4616958"/>
                </a:cubicBezTo>
                <a:lnTo>
                  <a:pt x="2754630" y="4616958"/>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p2"/>
          <p:cNvSpPr/>
          <p:nvPr/>
        </p:nvSpPr>
        <p:spPr>
          <a:xfrm>
            <a:off x="15327578" y="4886896"/>
            <a:ext cx="4746749" cy="7235692"/>
          </a:xfrm>
          <a:custGeom>
            <a:avLst/>
            <a:gdLst/>
            <a:ahLst/>
            <a:cxnLst/>
            <a:rect l="l" t="t" r="r" b="b"/>
            <a:pathLst>
              <a:path w="4172966" h="6361048" extrusionOk="0">
                <a:moveTo>
                  <a:pt x="2754630" y="4616958"/>
                </a:moveTo>
                <a:cubicBezTo>
                  <a:pt x="2555875" y="4726432"/>
                  <a:pt x="2349373" y="4810760"/>
                  <a:pt x="2158492" y="4962398"/>
                </a:cubicBezTo>
                <a:cubicBezTo>
                  <a:pt x="2154555" y="4966589"/>
                  <a:pt x="2150745" y="4962398"/>
                  <a:pt x="2146808" y="4966589"/>
                </a:cubicBezTo>
                <a:cubicBezTo>
                  <a:pt x="2135124" y="4979289"/>
                  <a:pt x="2119503" y="4991862"/>
                  <a:pt x="2107819" y="5004562"/>
                </a:cubicBezTo>
                <a:cubicBezTo>
                  <a:pt x="2103882" y="5008753"/>
                  <a:pt x="2100072" y="5004562"/>
                  <a:pt x="2096135" y="5008753"/>
                </a:cubicBezTo>
                <a:cubicBezTo>
                  <a:pt x="2026031" y="5080381"/>
                  <a:pt x="1959737" y="5147818"/>
                  <a:pt x="1916938" y="5240400"/>
                </a:cubicBezTo>
                <a:cubicBezTo>
                  <a:pt x="1913001" y="5244591"/>
                  <a:pt x="1909191" y="5248782"/>
                  <a:pt x="1905254" y="5253100"/>
                </a:cubicBezTo>
                <a:cubicBezTo>
                  <a:pt x="1877949" y="5312029"/>
                  <a:pt x="1850644" y="5371084"/>
                  <a:pt x="1838960" y="5438393"/>
                </a:cubicBezTo>
                <a:cubicBezTo>
                  <a:pt x="1838960" y="5442584"/>
                  <a:pt x="1831213" y="5451093"/>
                  <a:pt x="1831213" y="5455284"/>
                </a:cubicBezTo>
                <a:cubicBezTo>
                  <a:pt x="1823466" y="5501639"/>
                  <a:pt x="1815592" y="5547994"/>
                  <a:pt x="1807845" y="5594349"/>
                </a:cubicBezTo>
                <a:cubicBezTo>
                  <a:pt x="1803908" y="5628004"/>
                  <a:pt x="1803908" y="5661786"/>
                  <a:pt x="1800098" y="5695441"/>
                </a:cubicBezTo>
                <a:cubicBezTo>
                  <a:pt x="1788414" y="5872352"/>
                  <a:pt x="1827403" y="6045072"/>
                  <a:pt x="1788414" y="6221983"/>
                </a:cubicBezTo>
                <a:cubicBezTo>
                  <a:pt x="1780667" y="6238874"/>
                  <a:pt x="1772793" y="6255638"/>
                  <a:pt x="1765046" y="6272529"/>
                </a:cubicBezTo>
                <a:cubicBezTo>
                  <a:pt x="1757299" y="6289420"/>
                  <a:pt x="1741678" y="6301993"/>
                  <a:pt x="1729994" y="6314693"/>
                </a:cubicBezTo>
                <a:cubicBezTo>
                  <a:pt x="1714373" y="6327393"/>
                  <a:pt x="1694942" y="6335775"/>
                  <a:pt x="1675384" y="6344157"/>
                </a:cubicBezTo>
                <a:cubicBezTo>
                  <a:pt x="1655953" y="6352539"/>
                  <a:pt x="1632585" y="6352539"/>
                  <a:pt x="1613027" y="6356857"/>
                </a:cubicBezTo>
                <a:cubicBezTo>
                  <a:pt x="1570228" y="6361048"/>
                  <a:pt x="1535049" y="6356857"/>
                  <a:pt x="1492250" y="6348475"/>
                </a:cubicBezTo>
                <a:cubicBezTo>
                  <a:pt x="1387094" y="6323203"/>
                  <a:pt x="1289685" y="6293738"/>
                  <a:pt x="1196086" y="6230492"/>
                </a:cubicBezTo>
                <a:cubicBezTo>
                  <a:pt x="1188339" y="6226301"/>
                  <a:pt x="1180465" y="6226301"/>
                  <a:pt x="1172718" y="6222110"/>
                </a:cubicBezTo>
                <a:cubicBezTo>
                  <a:pt x="845439" y="6032499"/>
                  <a:pt x="599948" y="5758687"/>
                  <a:pt x="389509" y="5417565"/>
                </a:cubicBezTo>
                <a:cubicBezTo>
                  <a:pt x="385572" y="5409183"/>
                  <a:pt x="385572" y="5404865"/>
                  <a:pt x="381762" y="5396483"/>
                </a:cubicBezTo>
                <a:cubicBezTo>
                  <a:pt x="171450" y="5046599"/>
                  <a:pt x="58420" y="4671695"/>
                  <a:pt x="23368" y="4271518"/>
                </a:cubicBezTo>
                <a:cubicBezTo>
                  <a:pt x="0" y="4027170"/>
                  <a:pt x="3937" y="3799713"/>
                  <a:pt x="50673" y="3551174"/>
                </a:cubicBezTo>
                <a:cubicBezTo>
                  <a:pt x="58420" y="3517519"/>
                  <a:pt x="66294" y="3487928"/>
                  <a:pt x="70104" y="3454273"/>
                </a:cubicBezTo>
                <a:cubicBezTo>
                  <a:pt x="132461" y="3172079"/>
                  <a:pt x="225933" y="2931922"/>
                  <a:pt x="377952" y="2683383"/>
                </a:cubicBezTo>
                <a:cubicBezTo>
                  <a:pt x="397383" y="2658110"/>
                  <a:pt x="413004" y="2632837"/>
                  <a:pt x="428625" y="2603373"/>
                </a:cubicBezTo>
                <a:cubicBezTo>
                  <a:pt x="549402" y="2426462"/>
                  <a:pt x="674116" y="2283206"/>
                  <a:pt x="829945" y="2144268"/>
                </a:cubicBezTo>
                <a:cubicBezTo>
                  <a:pt x="907923" y="2076831"/>
                  <a:pt x="978027" y="2022094"/>
                  <a:pt x="1059815" y="1963166"/>
                </a:cubicBezTo>
                <a:cubicBezTo>
                  <a:pt x="1106551" y="1933702"/>
                  <a:pt x="1145540" y="1904238"/>
                  <a:pt x="1192276" y="1874647"/>
                </a:cubicBezTo>
                <a:cubicBezTo>
                  <a:pt x="1227328" y="1853565"/>
                  <a:pt x="1258570" y="1836674"/>
                  <a:pt x="1289685" y="1815719"/>
                </a:cubicBezTo>
                <a:cubicBezTo>
                  <a:pt x="1535176" y="1668272"/>
                  <a:pt x="1780667" y="1579880"/>
                  <a:pt x="2014347" y="1398651"/>
                </a:cubicBezTo>
                <a:cubicBezTo>
                  <a:pt x="2018284" y="1394460"/>
                  <a:pt x="2022094" y="1398651"/>
                  <a:pt x="2026031" y="1394460"/>
                </a:cubicBezTo>
                <a:cubicBezTo>
                  <a:pt x="2037715" y="1381760"/>
                  <a:pt x="2053336" y="1369187"/>
                  <a:pt x="2065020" y="1356487"/>
                </a:cubicBezTo>
                <a:cubicBezTo>
                  <a:pt x="2068957" y="1352296"/>
                  <a:pt x="2072767" y="1356487"/>
                  <a:pt x="2076704" y="1352296"/>
                </a:cubicBezTo>
                <a:cubicBezTo>
                  <a:pt x="2146808" y="1280668"/>
                  <a:pt x="2213102" y="1213231"/>
                  <a:pt x="2255901" y="1120648"/>
                </a:cubicBezTo>
                <a:cubicBezTo>
                  <a:pt x="2259838" y="1116457"/>
                  <a:pt x="2263648" y="1112266"/>
                  <a:pt x="2267585" y="1107948"/>
                </a:cubicBezTo>
                <a:cubicBezTo>
                  <a:pt x="2294890" y="1049020"/>
                  <a:pt x="2322195" y="989965"/>
                  <a:pt x="2333879" y="922655"/>
                </a:cubicBezTo>
                <a:cubicBezTo>
                  <a:pt x="2333879" y="918464"/>
                  <a:pt x="2341626" y="909955"/>
                  <a:pt x="2341626" y="905764"/>
                </a:cubicBezTo>
                <a:cubicBezTo>
                  <a:pt x="2349373" y="859409"/>
                  <a:pt x="2357247" y="813054"/>
                  <a:pt x="2364994" y="766699"/>
                </a:cubicBezTo>
                <a:cubicBezTo>
                  <a:pt x="2368931" y="733044"/>
                  <a:pt x="2368931" y="699262"/>
                  <a:pt x="2372741" y="665607"/>
                </a:cubicBezTo>
                <a:cubicBezTo>
                  <a:pt x="2384425" y="488696"/>
                  <a:pt x="2345436" y="315976"/>
                  <a:pt x="2384425" y="139065"/>
                </a:cubicBezTo>
                <a:cubicBezTo>
                  <a:pt x="2392172" y="122174"/>
                  <a:pt x="2400046" y="105410"/>
                  <a:pt x="2407793" y="88519"/>
                </a:cubicBezTo>
                <a:cubicBezTo>
                  <a:pt x="2415540" y="71628"/>
                  <a:pt x="2431161" y="59055"/>
                  <a:pt x="2442845" y="46355"/>
                </a:cubicBezTo>
                <a:cubicBezTo>
                  <a:pt x="2458466" y="33655"/>
                  <a:pt x="2477897" y="25273"/>
                  <a:pt x="2497455" y="16891"/>
                </a:cubicBezTo>
                <a:cubicBezTo>
                  <a:pt x="2516886" y="8509"/>
                  <a:pt x="2540254" y="8509"/>
                  <a:pt x="2559812" y="4191"/>
                </a:cubicBezTo>
                <a:cubicBezTo>
                  <a:pt x="2602611" y="0"/>
                  <a:pt x="2637790" y="4191"/>
                  <a:pt x="2680589" y="12573"/>
                </a:cubicBezTo>
                <a:cubicBezTo>
                  <a:pt x="2785745" y="37846"/>
                  <a:pt x="2883154" y="67310"/>
                  <a:pt x="2976753" y="130556"/>
                </a:cubicBezTo>
                <a:cubicBezTo>
                  <a:pt x="2984500" y="134747"/>
                  <a:pt x="2992374" y="134747"/>
                  <a:pt x="3000121" y="138938"/>
                </a:cubicBezTo>
                <a:cubicBezTo>
                  <a:pt x="3327400" y="328549"/>
                  <a:pt x="3572891" y="602361"/>
                  <a:pt x="3783330" y="943483"/>
                </a:cubicBezTo>
                <a:cubicBezTo>
                  <a:pt x="3787267" y="951865"/>
                  <a:pt x="3787267" y="956183"/>
                  <a:pt x="3791076" y="964565"/>
                </a:cubicBezTo>
                <a:cubicBezTo>
                  <a:pt x="4001516" y="1314196"/>
                  <a:pt x="4114418" y="1689100"/>
                  <a:pt x="4149598" y="2089277"/>
                </a:cubicBezTo>
                <a:cubicBezTo>
                  <a:pt x="4172966" y="2333625"/>
                  <a:pt x="4169029" y="2561082"/>
                  <a:pt x="4122293" y="2809621"/>
                </a:cubicBezTo>
                <a:cubicBezTo>
                  <a:pt x="4114546" y="2843276"/>
                  <a:pt x="4106672" y="2872867"/>
                  <a:pt x="4102862" y="2906522"/>
                </a:cubicBezTo>
                <a:cubicBezTo>
                  <a:pt x="4040505" y="3188716"/>
                  <a:pt x="3947033" y="3428873"/>
                  <a:pt x="3795014" y="3677412"/>
                </a:cubicBezTo>
                <a:cubicBezTo>
                  <a:pt x="3775583" y="3702685"/>
                  <a:pt x="3759962" y="3727959"/>
                  <a:pt x="3744341" y="3757422"/>
                </a:cubicBezTo>
                <a:cubicBezTo>
                  <a:pt x="3491103" y="4128135"/>
                  <a:pt x="3171571" y="4389247"/>
                  <a:pt x="2801493" y="4587240"/>
                </a:cubicBezTo>
                <a:cubicBezTo>
                  <a:pt x="2785872" y="4595876"/>
                  <a:pt x="2770251" y="4608449"/>
                  <a:pt x="2754630" y="4616958"/>
                </a:cubicBezTo>
                <a:lnTo>
                  <a:pt x="2754630" y="4616958"/>
                </a:lnTo>
                <a:close/>
              </a:path>
            </a:pathLst>
          </a:custGeom>
          <a:blipFill rotWithShape="1">
            <a:blip r:embed="rId4">
              <a:alphaModFix/>
              <a:extLst>
                <a:ext uri="{28A0092B-C50C-407E-A947-70E740481C1C}">
                  <a14:useLocalDpi xmlns:a14="http://schemas.microsoft.com/office/drawing/2010/main" val="0"/>
                </a:ext>
              </a:extLst>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2"/>
          <p:cNvSpPr/>
          <p:nvPr/>
        </p:nvSpPr>
        <p:spPr>
          <a:xfrm rot="-345665">
            <a:off x="12557169" y="-2699618"/>
            <a:ext cx="3533572" cy="5386389"/>
          </a:xfrm>
          <a:custGeom>
            <a:avLst/>
            <a:gdLst/>
            <a:ahLst/>
            <a:cxnLst/>
            <a:rect l="l" t="t" r="r" b="b"/>
            <a:pathLst>
              <a:path w="4172966" h="6361048" extrusionOk="0">
                <a:moveTo>
                  <a:pt x="2754630" y="4616958"/>
                </a:moveTo>
                <a:cubicBezTo>
                  <a:pt x="2555875" y="4726432"/>
                  <a:pt x="2349373" y="4810760"/>
                  <a:pt x="2158492" y="4962398"/>
                </a:cubicBezTo>
                <a:cubicBezTo>
                  <a:pt x="2154555" y="4966589"/>
                  <a:pt x="2150745" y="4962398"/>
                  <a:pt x="2146808" y="4966589"/>
                </a:cubicBezTo>
                <a:cubicBezTo>
                  <a:pt x="2135124" y="4979289"/>
                  <a:pt x="2119503" y="4991862"/>
                  <a:pt x="2107819" y="5004562"/>
                </a:cubicBezTo>
                <a:cubicBezTo>
                  <a:pt x="2103882" y="5008753"/>
                  <a:pt x="2100072" y="5004562"/>
                  <a:pt x="2096135" y="5008753"/>
                </a:cubicBezTo>
                <a:cubicBezTo>
                  <a:pt x="2026031" y="5080381"/>
                  <a:pt x="1959737" y="5147818"/>
                  <a:pt x="1916938" y="5240400"/>
                </a:cubicBezTo>
                <a:cubicBezTo>
                  <a:pt x="1913001" y="5244591"/>
                  <a:pt x="1909191" y="5248782"/>
                  <a:pt x="1905254" y="5253100"/>
                </a:cubicBezTo>
                <a:cubicBezTo>
                  <a:pt x="1877949" y="5312029"/>
                  <a:pt x="1850644" y="5371084"/>
                  <a:pt x="1838960" y="5438393"/>
                </a:cubicBezTo>
                <a:cubicBezTo>
                  <a:pt x="1838960" y="5442584"/>
                  <a:pt x="1831213" y="5451093"/>
                  <a:pt x="1831213" y="5455284"/>
                </a:cubicBezTo>
                <a:cubicBezTo>
                  <a:pt x="1823466" y="5501639"/>
                  <a:pt x="1815592" y="5547994"/>
                  <a:pt x="1807845" y="5594349"/>
                </a:cubicBezTo>
                <a:cubicBezTo>
                  <a:pt x="1803908" y="5628004"/>
                  <a:pt x="1803908" y="5661786"/>
                  <a:pt x="1800098" y="5695441"/>
                </a:cubicBezTo>
                <a:cubicBezTo>
                  <a:pt x="1788414" y="5872352"/>
                  <a:pt x="1827403" y="6045072"/>
                  <a:pt x="1788414" y="6221983"/>
                </a:cubicBezTo>
                <a:cubicBezTo>
                  <a:pt x="1780667" y="6238874"/>
                  <a:pt x="1772793" y="6255638"/>
                  <a:pt x="1765046" y="6272529"/>
                </a:cubicBezTo>
                <a:cubicBezTo>
                  <a:pt x="1757299" y="6289420"/>
                  <a:pt x="1741678" y="6301993"/>
                  <a:pt x="1729994" y="6314693"/>
                </a:cubicBezTo>
                <a:cubicBezTo>
                  <a:pt x="1714373" y="6327393"/>
                  <a:pt x="1694942" y="6335775"/>
                  <a:pt x="1675384" y="6344157"/>
                </a:cubicBezTo>
                <a:cubicBezTo>
                  <a:pt x="1655953" y="6352539"/>
                  <a:pt x="1632585" y="6352539"/>
                  <a:pt x="1613027" y="6356857"/>
                </a:cubicBezTo>
                <a:cubicBezTo>
                  <a:pt x="1570228" y="6361048"/>
                  <a:pt x="1535049" y="6356857"/>
                  <a:pt x="1492250" y="6348475"/>
                </a:cubicBezTo>
                <a:cubicBezTo>
                  <a:pt x="1387094" y="6323203"/>
                  <a:pt x="1289685" y="6293738"/>
                  <a:pt x="1196086" y="6230492"/>
                </a:cubicBezTo>
                <a:cubicBezTo>
                  <a:pt x="1188339" y="6226301"/>
                  <a:pt x="1180465" y="6226301"/>
                  <a:pt x="1172718" y="6222110"/>
                </a:cubicBezTo>
                <a:cubicBezTo>
                  <a:pt x="845439" y="6032499"/>
                  <a:pt x="599948" y="5758687"/>
                  <a:pt x="389509" y="5417565"/>
                </a:cubicBezTo>
                <a:cubicBezTo>
                  <a:pt x="385572" y="5409183"/>
                  <a:pt x="385572" y="5404865"/>
                  <a:pt x="381762" y="5396483"/>
                </a:cubicBezTo>
                <a:cubicBezTo>
                  <a:pt x="171450" y="5046599"/>
                  <a:pt x="58420" y="4671695"/>
                  <a:pt x="23368" y="4271518"/>
                </a:cubicBezTo>
                <a:cubicBezTo>
                  <a:pt x="0" y="4027170"/>
                  <a:pt x="3937" y="3799713"/>
                  <a:pt x="50673" y="3551174"/>
                </a:cubicBezTo>
                <a:cubicBezTo>
                  <a:pt x="58420" y="3517519"/>
                  <a:pt x="66294" y="3487928"/>
                  <a:pt x="70104" y="3454273"/>
                </a:cubicBezTo>
                <a:cubicBezTo>
                  <a:pt x="132461" y="3172079"/>
                  <a:pt x="225933" y="2931922"/>
                  <a:pt x="377952" y="2683383"/>
                </a:cubicBezTo>
                <a:cubicBezTo>
                  <a:pt x="397383" y="2658110"/>
                  <a:pt x="413004" y="2632837"/>
                  <a:pt x="428625" y="2603373"/>
                </a:cubicBezTo>
                <a:cubicBezTo>
                  <a:pt x="549402" y="2426462"/>
                  <a:pt x="674116" y="2283206"/>
                  <a:pt x="829945" y="2144268"/>
                </a:cubicBezTo>
                <a:cubicBezTo>
                  <a:pt x="907923" y="2076831"/>
                  <a:pt x="978027" y="2022094"/>
                  <a:pt x="1059815" y="1963166"/>
                </a:cubicBezTo>
                <a:cubicBezTo>
                  <a:pt x="1106551" y="1933702"/>
                  <a:pt x="1145540" y="1904238"/>
                  <a:pt x="1192276" y="1874647"/>
                </a:cubicBezTo>
                <a:cubicBezTo>
                  <a:pt x="1227328" y="1853565"/>
                  <a:pt x="1258570" y="1836674"/>
                  <a:pt x="1289685" y="1815719"/>
                </a:cubicBezTo>
                <a:cubicBezTo>
                  <a:pt x="1535176" y="1668272"/>
                  <a:pt x="1780667" y="1579880"/>
                  <a:pt x="2014347" y="1398651"/>
                </a:cubicBezTo>
                <a:cubicBezTo>
                  <a:pt x="2018284" y="1394460"/>
                  <a:pt x="2022094" y="1398651"/>
                  <a:pt x="2026031" y="1394460"/>
                </a:cubicBezTo>
                <a:cubicBezTo>
                  <a:pt x="2037715" y="1381760"/>
                  <a:pt x="2053336" y="1369187"/>
                  <a:pt x="2065020" y="1356487"/>
                </a:cubicBezTo>
                <a:cubicBezTo>
                  <a:pt x="2068957" y="1352296"/>
                  <a:pt x="2072767" y="1356487"/>
                  <a:pt x="2076704" y="1352296"/>
                </a:cubicBezTo>
                <a:cubicBezTo>
                  <a:pt x="2146808" y="1280668"/>
                  <a:pt x="2213102" y="1213231"/>
                  <a:pt x="2255901" y="1120648"/>
                </a:cubicBezTo>
                <a:cubicBezTo>
                  <a:pt x="2259838" y="1116457"/>
                  <a:pt x="2263648" y="1112266"/>
                  <a:pt x="2267585" y="1107948"/>
                </a:cubicBezTo>
                <a:cubicBezTo>
                  <a:pt x="2294890" y="1049020"/>
                  <a:pt x="2322195" y="989965"/>
                  <a:pt x="2333879" y="922655"/>
                </a:cubicBezTo>
                <a:cubicBezTo>
                  <a:pt x="2333879" y="918464"/>
                  <a:pt x="2341626" y="909955"/>
                  <a:pt x="2341626" y="905764"/>
                </a:cubicBezTo>
                <a:cubicBezTo>
                  <a:pt x="2349373" y="859409"/>
                  <a:pt x="2357247" y="813054"/>
                  <a:pt x="2364994" y="766699"/>
                </a:cubicBezTo>
                <a:cubicBezTo>
                  <a:pt x="2368931" y="733044"/>
                  <a:pt x="2368931" y="699262"/>
                  <a:pt x="2372741" y="665607"/>
                </a:cubicBezTo>
                <a:cubicBezTo>
                  <a:pt x="2384425" y="488696"/>
                  <a:pt x="2345436" y="315976"/>
                  <a:pt x="2384425" y="139065"/>
                </a:cubicBezTo>
                <a:cubicBezTo>
                  <a:pt x="2392172" y="122174"/>
                  <a:pt x="2400046" y="105410"/>
                  <a:pt x="2407793" y="88519"/>
                </a:cubicBezTo>
                <a:cubicBezTo>
                  <a:pt x="2415540" y="71628"/>
                  <a:pt x="2431161" y="59055"/>
                  <a:pt x="2442845" y="46355"/>
                </a:cubicBezTo>
                <a:cubicBezTo>
                  <a:pt x="2458466" y="33655"/>
                  <a:pt x="2477897" y="25273"/>
                  <a:pt x="2497455" y="16891"/>
                </a:cubicBezTo>
                <a:cubicBezTo>
                  <a:pt x="2516886" y="8509"/>
                  <a:pt x="2540254" y="8509"/>
                  <a:pt x="2559812" y="4191"/>
                </a:cubicBezTo>
                <a:cubicBezTo>
                  <a:pt x="2602611" y="0"/>
                  <a:pt x="2637790" y="4191"/>
                  <a:pt x="2680589" y="12573"/>
                </a:cubicBezTo>
                <a:cubicBezTo>
                  <a:pt x="2785745" y="37846"/>
                  <a:pt x="2883154" y="67310"/>
                  <a:pt x="2976753" y="130556"/>
                </a:cubicBezTo>
                <a:cubicBezTo>
                  <a:pt x="2984500" y="134747"/>
                  <a:pt x="2992374" y="134747"/>
                  <a:pt x="3000121" y="138938"/>
                </a:cubicBezTo>
                <a:cubicBezTo>
                  <a:pt x="3327400" y="328549"/>
                  <a:pt x="3572891" y="602361"/>
                  <a:pt x="3783330" y="943483"/>
                </a:cubicBezTo>
                <a:cubicBezTo>
                  <a:pt x="3787267" y="951865"/>
                  <a:pt x="3787267" y="956183"/>
                  <a:pt x="3791076" y="964565"/>
                </a:cubicBezTo>
                <a:cubicBezTo>
                  <a:pt x="4001516" y="1314196"/>
                  <a:pt x="4114418" y="1689100"/>
                  <a:pt x="4149598" y="2089277"/>
                </a:cubicBezTo>
                <a:cubicBezTo>
                  <a:pt x="4172966" y="2333625"/>
                  <a:pt x="4169029" y="2561082"/>
                  <a:pt x="4122293" y="2809621"/>
                </a:cubicBezTo>
                <a:cubicBezTo>
                  <a:pt x="4114546" y="2843276"/>
                  <a:pt x="4106672" y="2872867"/>
                  <a:pt x="4102862" y="2906522"/>
                </a:cubicBezTo>
                <a:cubicBezTo>
                  <a:pt x="4040505" y="3188716"/>
                  <a:pt x="3947033" y="3428873"/>
                  <a:pt x="3795014" y="3677412"/>
                </a:cubicBezTo>
                <a:cubicBezTo>
                  <a:pt x="3775583" y="3702685"/>
                  <a:pt x="3759962" y="3727959"/>
                  <a:pt x="3744341" y="3757422"/>
                </a:cubicBezTo>
                <a:cubicBezTo>
                  <a:pt x="3491103" y="4128135"/>
                  <a:pt x="3171571" y="4389247"/>
                  <a:pt x="2801493" y="4587240"/>
                </a:cubicBezTo>
                <a:cubicBezTo>
                  <a:pt x="2785872" y="4595876"/>
                  <a:pt x="2770251" y="4608449"/>
                  <a:pt x="2754630" y="4616958"/>
                </a:cubicBezTo>
                <a:lnTo>
                  <a:pt x="2754630" y="4616958"/>
                </a:lnTo>
                <a:close/>
              </a:path>
            </a:pathLst>
          </a:custGeom>
          <a:blipFill rotWithShape="1">
            <a:blip r:embed="rId5">
              <a:alphaModFix/>
              <a:extLst>
                <a:ext uri="{28A0092B-C50C-407E-A947-70E740481C1C}">
                  <a14:useLocalDpi xmlns:a14="http://schemas.microsoft.com/office/drawing/2010/main" val="0"/>
                </a:ext>
              </a:extLst>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2"/>
          <p:cNvSpPr/>
          <p:nvPr/>
        </p:nvSpPr>
        <p:spPr>
          <a:xfrm rot="169489">
            <a:off x="1909238" y="8084366"/>
            <a:ext cx="1173934" cy="1173934"/>
          </a:xfrm>
          <a:custGeom>
            <a:avLst/>
            <a:gdLst/>
            <a:ahLst/>
            <a:cxnLst/>
            <a:rect l="l" t="t" r="r" b="b"/>
            <a:pathLst>
              <a:path w="1173934" h="1173934" extrusionOk="0">
                <a:moveTo>
                  <a:pt x="0" y="0"/>
                </a:moveTo>
                <a:lnTo>
                  <a:pt x="1173933" y="0"/>
                </a:lnTo>
                <a:lnTo>
                  <a:pt x="1173933" y="1173934"/>
                </a:lnTo>
                <a:lnTo>
                  <a:pt x="0" y="1173934"/>
                </a:lnTo>
                <a:lnTo>
                  <a:pt x="0" y="0"/>
                </a:lnTo>
                <a:close/>
              </a:path>
            </a:pathLst>
          </a:custGeom>
          <a:blipFill rotWithShape="1">
            <a:blip r:embed="rId6">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38" name="Google Shape;138;p2"/>
          <p:cNvSpPr/>
          <p:nvPr/>
        </p:nvSpPr>
        <p:spPr>
          <a:xfrm rot="-10630511">
            <a:off x="859479" y="6910794"/>
            <a:ext cx="1173934" cy="1173934"/>
          </a:xfrm>
          <a:custGeom>
            <a:avLst/>
            <a:gdLst/>
            <a:ahLst/>
            <a:cxnLst/>
            <a:rect l="l" t="t" r="r" b="b"/>
            <a:pathLst>
              <a:path w="1173934" h="1173934" extrusionOk="0">
                <a:moveTo>
                  <a:pt x="1173934" y="1173933"/>
                </a:moveTo>
                <a:lnTo>
                  <a:pt x="0" y="1173933"/>
                </a:lnTo>
                <a:lnTo>
                  <a:pt x="0" y="0"/>
                </a:lnTo>
                <a:lnTo>
                  <a:pt x="1173934" y="0"/>
                </a:lnTo>
                <a:lnTo>
                  <a:pt x="1173934" y="1173933"/>
                </a:lnTo>
                <a:close/>
              </a:path>
            </a:pathLst>
          </a:custGeom>
          <a:blipFill rotWithShape="1">
            <a:blip r:embed="rId6">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39" name="Google Shape;139;p2"/>
          <p:cNvSpPr/>
          <p:nvPr/>
        </p:nvSpPr>
        <p:spPr>
          <a:xfrm>
            <a:off x="1028700" y="7137169"/>
            <a:ext cx="1894403" cy="1894396"/>
          </a:xfrm>
          <a:custGeom>
            <a:avLst/>
            <a:gdLst/>
            <a:ahLst/>
            <a:cxnLst/>
            <a:rect l="l" t="t" r="r" b="b"/>
            <a:pathLst>
              <a:path w="6350000" h="6349974" extrusionOk="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rotWithShape="1">
            <a:blip r:embed="rId7">
              <a:alphaModFix/>
              <a:extLst>
                <a:ext uri="{28A0092B-C50C-407E-A947-70E740481C1C}">
                  <a14:useLocalDpi xmlns:a14="http://schemas.microsoft.com/office/drawing/2010/main" val="0"/>
                </a:ext>
              </a:extLst>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2"/>
          <p:cNvSpPr txBox="1"/>
          <p:nvPr/>
        </p:nvSpPr>
        <p:spPr>
          <a:xfrm>
            <a:off x="458886" y="855925"/>
            <a:ext cx="11093700" cy="738900"/>
          </a:xfrm>
          <a:prstGeom prst="rect">
            <a:avLst/>
          </a:prstGeom>
          <a:noFill/>
          <a:ln>
            <a:noFill/>
          </a:ln>
        </p:spPr>
        <p:txBody>
          <a:bodyPr spcFirstLastPara="1" wrap="square" lIns="0" tIns="0" rIns="0" bIns="0" anchor="t" anchorCtr="0">
            <a:spAutoFit/>
          </a:bodyPr>
          <a:lstStyle/>
          <a:p>
            <a:pPr marL="0" marR="0" lvl="0" indent="0" algn="ctr" rtl="0">
              <a:lnSpc>
                <a:spcPct val="139979"/>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Who are we?</a:t>
            </a:r>
            <a:endParaRPr sz="1400" b="0" i="0" u="none" strike="noStrike" cap="none">
              <a:solidFill>
                <a:srgbClr val="000000"/>
              </a:solidFill>
              <a:latin typeface="Algerian"/>
              <a:ea typeface="Algerian"/>
              <a:cs typeface="Algerian"/>
              <a:sym typeface="Algerian"/>
            </a:endParaRPr>
          </a:p>
        </p:txBody>
      </p:sp>
      <p:sp>
        <p:nvSpPr>
          <p:cNvPr id="141" name="Google Shape;141;p2"/>
          <p:cNvSpPr txBox="1"/>
          <p:nvPr/>
        </p:nvSpPr>
        <p:spPr>
          <a:xfrm>
            <a:off x="3431726" y="7426381"/>
            <a:ext cx="6002700" cy="6465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200"/>
              <a:buFont typeface="Arial"/>
              <a:buNone/>
            </a:pPr>
            <a:r>
              <a:rPr lang="en-US" sz="4200" b="1" i="0" u="none" strike="noStrike" cap="none">
                <a:solidFill>
                  <a:srgbClr val="960000"/>
                </a:solidFill>
                <a:latin typeface="Calibri"/>
                <a:ea typeface="Calibri"/>
                <a:cs typeface="Calibri"/>
                <a:sym typeface="Calibri"/>
              </a:rPr>
              <a:t>Al Kinkle</a:t>
            </a:r>
            <a:endParaRPr sz="1400" b="0" i="0" u="none" strike="noStrike" cap="none">
              <a:solidFill>
                <a:srgbClr val="000000"/>
              </a:solidFill>
              <a:latin typeface="Calibri"/>
              <a:ea typeface="Calibri"/>
              <a:cs typeface="Calibri"/>
              <a:sym typeface="Calibri"/>
            </a:endParaRPr>
          </a:p>
        </p:txBody>
      </p:sp>
      <p:sp>
        <p:nvSpPr>
          <p:cNvPr id="142" name="Google Shape;142;p2"/>
          <p:cNvSpPr txBox="1"/>
          <p:nvPr/>
        </p:nvSpPr>
        <p:spPr>
          <a:xfrm>
            <a:off x="3431726" y="8103753"/>
            <a:ext cx="7546800" cy="11820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200"/>
              <a:buFont typeface="Arial"/>
              <a:buNone/>
            </a:pPr>
            <a:r>
              <a:rPr lang="en-US" sz="3200" b="0" i="0" u="none" strike="noStrike" cap="none">
                <a:solidFill>
                  <a:srgbClr val="000000"/>
                </a:solidFill>
                <a:latin typeface="Calibri"/>
                <a:ea typeface="Calibri"/>
                <a:cs typeface="Calibri"/>
                <a:sym typeface="Calibri"/>
              </a:rPr>
              <a:t>Founder/ President</a:t>
            </a:r>
            <a:endParaRPr sz="1400" b="0" i="0" u="none" strike="noStrike" cap="none">
              <a:solidFill>
                <a:srgbClr val="000000"/>
              </a:solidFill>
              <a:latin typeface="Calibri"/>
              <a:ea typeface="Calibri"/>
              <a:cs typeface="Calibri"/>
              <a:sym typeface="Calibri"/>
            </a:endParaRPr>
          </a:p>
          <a:p>
            <a:pPr marL="0" marR="0" lvl="0" indent="0" algn="l" rtl="0">
              <a:lnSpc>
                <a:spcPct val="140000"/>
              </a:lnSpc>
              <a:spcBef>
                <a:spcPts val="0"/>
              </a:spcBef>
              <a:spcAft>
                <a:spcPts val="0"/>
              </a:spcAft>
              <a:buClr>
                <a:srgbClr val="000000"/>
              </a:buClr>
              <a:buSzPts val="3200"/>
              <a:buFont typeface="Arial"/>
              <a:buNone/>
            </a:pPr>
            <a:r>
              <a:rPr lang="en-US" sz="3200" b="0" i="0" u="none" strike="noStrike" cap="none">
                <a:solidFill>
                  <a:srgbClr val="000000"/>
                </a:solidFill>
                <a:latin typeface="Calibri"/>
                <a:ea typeface="Calibri"/>
                <a:cs typeface="Calibri"/>
                <a:sym typeface="Calibri"/>
              </a:rPr>
              <a:t>Kimmie’s Recovery Zone</a:t>
            </a:r>
            <a:endParaRPr sz="1400" b="0" i="0" u="none" strike="noStrike" cap="none">
              <a:solidFill>
                <a:srgbClr val="000000"/>
              </a:solidFill>
              <a:latin typeface="Calibri"/>
              <a:ea typeface="Calibri"/>
              <a:cs typeface="Calibri"/>
              <a:sym typeface="Calibri"/>
            </a:endParaRPr>
          </a:p>
        </p:txBody>
      </p:sp>
      <p:sp>
        <p:nvSpPr>
          <p:cNvPr id="143" name="Google Shape;143;p2"/>
          <p:cNvSpPr txBox="1"/>
          <p:nvPr/>
        </p:nvSpPr>
        <p:spPr>
          <a:xfrm>
            <a:off x="121979" y="2037395"/>
            <a:ext cx="11767500" cy="39405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3200"/>
              <a:buFont typeface="Arial"/>
              <a:buNone/>
            </a:pPr>
            <a:r>
              <a:rPr lang="en-US" sz="3200" b="0" i="0" u="none" strike="noStrike" cap="none">
                <a:solidFill>
                  <a:srgbClr val="000000"/>
                </a:solidFill>
                <a:latin typeface="Calibri"/>
                <a:ea typeface="Calibri"/>
                <a:cs typeface="Calibri"/>
                <a:sym typeface="Calibri"/>
              </a:rPr>
              <a:t>A Recovery Community Organization (RCO), an independent, non-profit organization led and governed by representatives of local communities of recovery. These organizations organize recovery-focused policy advocacy activities, carry out recovery-focused community education and outreach programs, and/or provide peer-based recovery support services.</a:t>
            </a: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3"/>
          <p:cNvSpPr txBox="1">
            <a:spLocks noGrp="1"/>
          </p:cNvSpPr>
          <p:nvPr>
            <p:ph type="title"/>
          </p:nvPr>
        </p:nvSpPr>
        <p:spPr>
          <a:xfrm>
            <a:off x="3324450" y="555850"/>
            <a:ext cx="11639100" cy="16611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800"/>
              <a:buNone/>
            </a:pPr>
            <a:r>
              <a:rPr lang="en-US" sz="4800" b="1">
                <a:solidFill>
                  <a:srgbClr val="960000"/>
                </a:solidFill>
                <a:latin typeface="Algerian"/>
                <a:ea typeface="Algerian"/>
                <a:cs typeface="Algerian"/>
                <a:sym typeface="Algerian"/>
              </a:rPr>
              <a:t>Kimmie’s Changes a Community</a:t>
            </a:r>
            <a:endParaRPr sz="4800" b="1">
              <a:solidFill>
                <a:srgbClr val="960000"/>
              </a:solidFill>
              <a:latin typeface="Algerian"/>
              <a:ea typeface="Algerian"/>
              <a:cs typeface="Algerian"/>
              <a:sym typeface="Algerian"/>
            </a:endParaRPr>
          </a:p>
        </p:txBody>
      </p:sp>
      <p:sp>
        <p:nvSpPr>
          <p:cNvPr id="149" name="Google Shape;149;p3"/>
          <p:cNvSpPr txBox="1">
            <a:spLocks noGrp="1"/>
          </p:cNvSpPr>
          <p:nvPr>
            <p:ph type="body" idx="1"/>
          </p:nvPr>
        </p:nvSpPr>
        <p:spPr>
          <a:xfrm>
            <a:off x="7152900" y="6657925"/>
            <a:ext cx="3982200" cy="1356000"/>
          </a:xfrm>
          <a:prstGeom prst="rect">
            <a:avLst/>
          </a:prstGeom>
          <a:noFill/>
          <a:ln>
            <a:noFill/>
          </a:ln>
        </p:spPr>
        <p:txBody>
          <a:bodyPr spcFirstLastPara="1" wrap="square" lIns="91425" tIns="45700" rIns="91425" bIns="45700" anchor="t" anchorCtr="0">
            <a:normAutofit/>
          </a:bodyPr>
          <a:lstStyle/>
          <a:p>
            <a:pPr marL="114300" lvl="0" indent="0" algn="l" rtl="0">
              <a:lnSpc>
                <a:spcPct val="100000"/>
              </a:lnSpc>
              <a:spcBef>
                <a:spcPts val="360"/>
              </a:spcBef>
              <a:spcAft>
                <a:spcPts val="0"/>
              </a:spcAft>
              <a:buSzPts val="1800"/>
              <a:buNone/>
            </a:pPr>
            <a:endParaRPr/>
          </a:p>
          <a:p>
            <a:pPr marL="457200" lvl="0" indent="-431800" algn="l" rtl="0">
              <a:lnSpc>
                <a:spcPct val="100000"/>
              </a:lnSpc>
              <a:spcBef>
                <a:spcPts val="360"/>
              </a:spcBef>
              <a:spcAft>
                <a:spcPts val="0"/>
              </a:spcAft>
              <a:buClr>
                <a:schemeClr val="dk1"/>
              </a:buClr>
              <a:buSzPts val="3200"/>
              <a:buChar char="•"/>
            </a:pPr>
            <a:r>
              <a:rPr lang="en-US" sz="3200" u="sng">
                <a:solidFill>
                  <a:schemeClr val="hlink"/>
                </a:solidFill>
                <a:hlinkClick r:id="rId3"/>
              </a:rPr>
              <a:t>Kimmie's Link</a:t>
            </a:r>
            <a:endParaRPr sz="3200"/>
          </a:p>
          <a:p>
            <a:pPr marL="0" lvl="0" indent="0" algn="l" rtl="0">
              <a:lnSpc>
                <a:spcPct val="100000"/>
              </a:lnSpc>
              <a:spcBef>
                <a:spcPts val="360"/>
              </a:spcBef>
              <a:spcAft>
                <a:spcPts val="0"/>
              </a:spcAft>
              <a:buSzPts val="2700"/>
              <a:buNone/>
            </a:pPr>
            <a:endParaRPr/>
          </a:p>
        </p:txBody>
      </p:sp>
      <p:pic>
        <p:nvPicPr>
          <p:cNvPr id="150" name="Google Shape;150;p3"/>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5110038" y="1987200"/>
            <a:ext cx="8067925" cy="4501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4"/>
          <p:cNvSpPr/>
          <p:nvPr/>
        </p:nvSpPr>
        <p:spPr>
          <a:xfrm>
            <a:off x="1408044" y="3230232"/>
            <a:ext cx="830390" cy="965570"/>
          </a:xfrm>
          <a:custGeom>
            <a:avLst/>
            <a:gdLst/>
            <a:ahLst/>
            <a:cxnLst/>
            <a:rect l="l" t="t" r="r" b="b"/>
            <a:pathLst>
              <a:path w="830390" h="965570" extrusionOk="0">
                <a:moveTo>
                  <a:pt x="0" y="0"/>
                </a:moveTo>
                <a:lnTo>
                  <a:pt x="830390" y="0"/>
                </a:lnTo>
                <a:lnTo>
                  <a:pt x="830390" y="965570"/>
                </a:lnTo>
                <a:lnTo>
                  <a:pt x="0" y="965570"/>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56" name="Google Shape;156;p4"/>
          <p:cNvSpPr/>
          <p:nvPr/>
        </p:nvSpPr>
        <p:spPr>
          <a:xfrm>
            <a:off x="9905568" y="4179054"/>
            <a:ext cx="894235" cy="894235"/>
          </a:xfrm>
          <a:custGeom>
            <a:avLst/>
            <a:gdLst/>
            <a:ahLst/>
            <a:cxnLst/>
            <a:rect l="l" t="t" r="r" b="b"/>
            <a:pathLst>
              <a:path w="894235" h="894235" extrusionOk="0">
                <a:moveTo>
                  <a:pt x="0" y="0"/>
                </a:moveTo>
                <a:lnTo>
                  <a:pt x="894235" y="0"/>
                </a:lnTo>
                <a:lnTo>
                  <a:pt x="894235" y="894235"/>
                </a:lnTo>
                <a:lnTo>
                  <a:pt x="0" y="894235"/>
                </a:lnTo>
                <a:lnTo>
                  <a:pt x="0" y="0"/>
                </a:lnTo>
                <a:close/>
              </a:path>
            </a:pathLst>
          </a:custGeom>
          <a:blipFill rotWithShape="1">
            <a:blip r:embed="rId4">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57" name="Google Shape;157;p4"/>
          <p:cNvSpPr/>
          <p:nvPr/>
        </p:nvSpPr>
        <p:spPr>
          <a:xfrm>
            <a:off x="9868238" y="5970080"/>
            <a:ext cx="968895" cy="968895"/>
          </a:xfrm>
          <a:custGeom>
            <a:avLst/>
            <a:gdLst/>
            <a:ahLst/>
            <a:cxnLst/>
            <a:rect l="l" t="t" r="r" b="b"/>
            <a:pathLst>
              <a:path w="968895" h="968895" extrusionOk="0">
                <a:moveTo>
                  <a:pt x="0" y="0"/>
                </a:moveTo>
                <a:lnTo>
                  <a:pt x="968896" y="0"/>
                </a:lnTo>
                <a:lnTo>
                  <a:pt x="968896" y="968895"/>
                </a:lnTo>
                <a:lnTo>
                  <a:pt x="0" y="968895"/>
                </a:lnTo>
                <a:lnTo>
                  <a:pt x="0" y="0"/>
                </a:lnTo>
                <a:close/>
              </a:path>
            </a:pathLst>
          </a:custGeom>
          <a:blipFill rotWithShape="1">
            <a:blip r:embed="rId5">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58" name="Google Shape;158;p4"/>
          <p:cNvSpPr/>
          <p:nvPr/>
        </p:nvSpPr>
        <p:spPr>
          <a:xfrm>
            <a:off x="0" y="0"/>
            <a:ext cx="2670048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6">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5"/>
          <p:cNvSpPr/>
          <p:nvPr/>
        </p:nvSpPr>
        <p:spPr>
          <a:xfrm>
            <a:off x="20042" y="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64" name="Google Shape;164;p5"/>
          <p:cNvSpPr/>
          <p:nvPr/>
        </p:nvSpPr>
        <p:spPr>
          <a:xfrm rot="10800000">
            <a:off x="14173998" y="6178663"/>
            <a:ext cx="4114800" cy="4114800"/>
          </a:xfrm>
          <a:custGeom>
            <a:avLst/>
            <a:gdLst/>
            <a:ahLst/>
            <a:cxnLst/>
            <a:rect l="l" t="t" r="r" b="b"/>
            <a:pathLst>
              <a:path w="4114800" h="4114800" extrusionOk="0">
                <a:moveTo>
                  <a:pt x="4114800" y="4114800"/>
                </a:moveTo>
                <a:lnTo>
                  <a:pt x="0" y="4114800"/>
                </a:lnTo>
                <a:lnTo>
                  <a:pt x="0" y="0"/>
                </a:lnTo>
                <a:lnTo>
                  <a:pt x="4114800" y="0"/>
                </a:lnTo>
                <a:lnTo>
                  <a:pt x="4114800" y="411480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65" name="Google Shape;165;p5"/>
          <p:cNvSpPr/>
          <p:nvPr/>
        </p:nvSpPr>
        <p:spPr>
          <a:xfrm>
            <a:off x="9742131" y="6667426"/>
            <a:ext cx="5764472" cy="3303770"/>
          </a:xfrm>
          <a:custGeom>
            <a:avLst/>
            <a:gdLst/>
            <a:ahLst/>
            <a:cxnLst/>
            <a:rect l="l" t="t" r="r" b="b"/>
            <a:pathLst>
              <a:path w="5764472" h="3303770" extrusionOk="0">
                <a:moveTo>
                  <a:pt x="0" y="0"/>
                </a:moveTo>
                <a:lnTo>
                  <a:pt x="5764472" y="0"/>
                </a:lnTo>
                <a:lnTo>
                  <a:pt x="5764472" y="3303770"/>
                </a:lnTo>
                <a:lnTo>
                  <a:pt x="0" y="3303770"/>
                </a:lnTo>
                <a:lnTo>
                  <a:pt x="0" y="0"/>
                </a:lnTo>
                <a:close/>
              </a:path>
            </a:pathLst>
          </a:custGeom>
          <a:blipFill rotWithShape="1">
            <a:blip r:embed="rId4">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66" name="Google Shape;166;p5"/>
          <p:cNvSpPr/>
          <p:nvPr/>
        </p:nvSpPr>
        <p:spPr>
          <a:xfrm>
            <a:off x="2846455" y="6667425"/>
            <a:ext cx="5973792" cy="3303770"/>
          </a:xfrm>
          <a:custGeom>
            <a:avLst/>
            <a:gdLst/>
            <a:ahLst/>
            <a:cxnLst/>
            <a:rect l="l" t="t" r="r" b="b"/>
            <a:pathLst>
              <a:path w="5973792" h="3303770" extrusionOk="0">
                <a:moveTo>
                  <a:pt x="0" y="0"/>
                </a:moveTo>
                <a:lnTo>
                  <a:pt x="5973791" y="0"/>
                </a:lnTo>
                <a:lnTo>
                  <a:pt x="5973791" y="3303770"/>
                </a:lnTo>
                <a:lnTo>
                  <a:pt x="0" y="3303770"/>
                </a:lnTo>
                <a:lnTo>
                  <a:pt x="0" y="0"/>
                </a:lnTo>
                <a:close/>
              </a:path>
            </a:pathLst>
          </a:custGeom>
          <a:blipFill rotWithShape="1">
            <a:blip r:embed="rId5">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167" name="Google Shape;167;p5"/>
          <p:cNvSpPr txBox="1"/>
          <p:nvPr/>
        </p:nvSpPr>
        <p:spPr>
          <a:xfrm>
            <a:off x="2846455" y="869471"/>
            <a:ext cx="12816600" cy="7389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Wanted for Murder: Fentanyl</a:t>
            </a:r>
            <a:endParaRPr sz="1400" b="0" i="0" u="none" strike="noStrike" cap="none">
              <a:solidFill>
                <a:srgbClr val="000000"/>
              </a:solidFill>
              <a:latin typeface="Algerian"/>
              <a:ea typeface="Algerian"/>
              <a:cs typeface="Algerian"/>
              <a:sym typeface="Algerian"/>
            </a:endParaRPr>
          </a:p>
        </p:txBody>
      </p:sp>
      <p:sp>
        <p:nvSpPr>
          <p:cNvPr id="168" name="Google Shape;168;p5"/>
          <p:cNvSpPr txBox="1"/>
          <p:nvPr/>
        </p:nvSpPr>
        <p:spPr>
          <a:xfrm>
            <a:off x="6472043" y="1954556"/>
            <a:ext cx="5343900" cy="615600"/>
          </a:xfrm>
          <a:prstGeom prst="rect">
            <a:avLst/>
          </a:prstGeom>
          <a:noFill/>
          <a:ln>
            <a:noFill/>
          </a:ln>
        </p:spPr>
        <p:txBody>
          <a:bodyPr spcFirstLastPara="1" wrap="square" lIns="0" tIns="0" rIns="0" bIns="0" anchor="t" anchorCtr="0">
            <a:spAutoFit/>
          </a:bodyPr>
          <a:lstStyle/>
          <a:p>
            <a:pPr marL="0" marR="0" lvl="0" indent="0" algn="ctr" rtl="0">
              <a:lnSpc>
                <a:spcPct val="120005"/>
              </a:lnSpc>
              <a:spcBef>
                <a:spcPts val="0"/>
              </a:spcBef>
              <a:spcAft>
                <a:spcPts val="0"/>
              </a:spcAft>
              <a:buClr>
                <a:srgbClr val="000000"/>
              </a:buClr>
              <a:buSzPts val="3999"/>
              <a:buFont typeface="Arial"/>
              <a:buNone/>
            </a:pPr>
            <a:r>
              <a:rPr lang="en-US" sz="3999" b="1" i="0" u="none" strike="noStrike" cap="none">
                <a:solidFill>
                  <a:srgbClr val="960000"/>
                </a:solidFill>
                <a:latin typeface="Algerian"/>
                <a:ea typeface="Algerian"/>
                <a:cs typeface="Algerian"/>
                <a:sym typeface="Algerian"/>
              </a:rPr>
              <a:t>United States</a:t>
            </a:r>
            <a:endParaRPr sz="1400" b="0" i="0" u="none" strike="noStrike" cap="none">
              <a:solidFill>
                <a:srgbClr val="000000"/>
              </a:solidFill>
              <a:latin typeface="Algerian"/>
              <a:ea typeface="Algerian"/>
              <a:cs typeface="Algerian"/>
              <a:sym typeface="Algerian"/>
            </a:endParaRPr>
          </a:p>
        </p:txBody>
      </p:sp>
      <p:sp>
        <p:nvSpPr>
          <p:cNvPr id="169" name="Google Shape;169;p5"/>
          <p:cNvSpPr txBox="1"/>
          <p:nvPr/>
        </p:nvSpPr>
        <p:spPr>
          <a:xfrm>
            <a:off x="1503496" y="2858666"/>
            <a:ext cx="15502500" cy="361945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3200"/>
              <a:buFont typeface="Arial"/>
              <a:buNone/>
            </a:pPr>
            <a:r>
              <a:rPr lang="en-US" sz="3200" b="0" i="0" u="none" strike="noStrike" cap="none">
                <a:solidFill>
                  <a:srgbClr val="000000"/>
                </a:solidFill>
                <a:latin typeface="Calibri"/>
                <a:ea typeface="Calibri"/>
                <a:cs typeface="Calibri"/>
                <a:sym typeface="Calibri"/>
              </a:rPr>
              <a:t>For Americans aged 18-45, fentanyl overdose is the leading cause of death. This potent drug, 50 times stronger than heroin and 100 times stronger than morphine, is responsible for nearly 70% of the over 108,000 drug overdose deaths in the U.S. in 2022. Illicit Manufactured Fentanyl is the primary driver of the recent increase in overdose deaths. </a:t>
            </a:r>
            <a:endParaRPr sz="1400" b="0" i="0" u="none" strike="noStrike" cap="none">
              <a:solidFill>
                <a:srgbClr val="000000"/>
              </a:solidFill>
              <a:latin typeface="Calibri"/>
              <a:ea typeface="Calibri"/>
              <a:cs typeface="Calibri"/>
              <a:sym typeface="Calibri"/>
            </a:endParaRPr>
          </a:p>
          <a:p>
            <a:pPr marL="0" marR="0" lvl="0" indent="0" algn="ctr" rtl="0">
              <a:lnSpc>
                <a:spcPct val="140000"/>
              </a:lnSpc>
              <a:spcBef>
                <a:spcPts val="0"/>
              </a:spcBef>
              <a:spcAft>
                <a:spcPts val="0"/>
              </a:spcAft>
              <a:buClr>
                <a:srgbClr val="000000"/>
              </a:buClr>
              <a:buSzPts val="2000"/>
              <a:buFont typeface="Arial"/>
              <a:buNone/>
            </a:pPr>
            <a:endParaRPr sz="2000" b="0" i="0" u="none" strike="noStrike" cap="none">
              <a:solidFill>
                <a:srgbClr val="000000"/>
              </a:solidFill>
              <a:latin typeface="Poppins"/>
              <a:ea typeface="Poppins"/>
              <a:cs typeface="Poppins"/>
              <a:sym typeface="Poppins"/>
            </a:endParaRPr>
          </a:p>
          <a:p>
            <a:pPr marL="0" marR="0" lvl="0" indent="0" algn="ctr" rtl="0">
              <a:lnSpc>
                <a:spcPct val="140000"/>
              </a:lnSpc>
              <a:spcBef>
                <a:spcPts val="0"/>
              </a:spcBef>
              <a:spcAft>
                <a:spcPts val="0"/>
              </a:spcAft>
              <a:buClr>
                <a:srgbClr val="000000"/>
              </a:buClr>
              <a:buSzPts val="2000"/>
              <a:buFont typeface="Arial"/>
              <a:buNone/>
            </a:pPr>
            <a:r>
              <a:rPr lang="en-US" sz="2000" b="0" i="0" u="none" strike="noStrike" cap="none">
                <a:solidFill>
                  <a:srgbClr val="000000"/>
                </a:solidFill>
                <a:latin typeface="Poppins"/>
                <a:ea typeface="Poppins"/>
                <a:cs typeface="Poppins"/>
                <a:sym typeface="Poppins"/>
              </a:rPr>
              <a:t>(Source: CDC Wonder)</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7"/>
          <p:cNvSpPr/>
          <p:nvPr/>
        </p:nvSpPr>
        <p:spPr>
          <a:xfrm>
            <a:off x="4482300" y="3182711"/>
            <a:ext cx="9144000" cy="1200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5" name="Google Shape;175;p7"/>
          <p:cNvSpPr txBox="1"/>
          <p:nvPr/>
        </p:nvSpPr>
        <p:spPr>
          <a:xfrm>
            <a:off x="1361400" y="1644725"/>
            <a:ext cx="15565200" cy="5278200"/>
          </a:xfrm>
          <a:prstGeom prst="rect">
            <a:avLst/>
          </a:prstGeom>
          <a:noFill/>
          <a:ln>
            <a:noFill/>
          </a:ln>
        </p:spPr>
        <p:txBody>
          <a:bodyPr spcFirstLastPara="1" wrap="square" lIns="91425" tIns="91425" rIns="91425" bIns="91425" anchor="t" anchorCtr="0">
            <a:noAutofit/>
          </a:bodyPr>
          <a:lstStyle/>
          <a:p>
            <a:pPr marL="457200" marR="0" lvl="0" indent="-431800" algn="l" rtl="0">
              <a:lnSpc>
                <a:spcPct val="100000"/>
              </a:lnSpc>
              <a:spcBef>
                <a:spcPts val="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In 2023, the DEA seized over 77 million fentanyl pills and nearly 12,000 pounds of fentanyl powder across the United States.</a:t>
            </a:r>
            <a:endParaRPr sz="3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a:p>
            <a:pPr marL="457200" marR="0" lvl="0" indent="-431800" algn="l" rtl="0">
              <a:lnSpc>
                <a:spcPct val="100000"/>
              </a:lnSpc>
              <a:spcBef>
                <a:spcPts val="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This marks the highest amount of fentanyl seized by the DEA in a single year.</a:t>
            </a:r>
            <a:endParaRPr sz="3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a:p>
            <a:pPr marL="457200" marR="0" lvl="0" indent="-431800" algn="l" rtl="0">
              <a:lnSpc>
                <a:spcPct val="100000"/>
              </a:lnSpc>
              <a:spcBef>
                <a:spcPts val="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The total seizure amounts to more than 386 million potentially deadly doses of fentanyl.</a:t>
            </a:r>
            <a:endParaRPr sz="3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a:p>
            <a:pPr marL="457200" marR="0" lvl="0" indent="-431800" algn="l" rtl="0">
              <a:lnSpc>
                <a:spcPct val="100000"/>
              </a:lnSpc>
              <a:spcBef>
                <a:spcPts val="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This quantity is enough to kill every American. </a:t>
            </a:r>
            <a:endParaRPr sz="3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Source: Year in Review: DEA Innovates to Fight Fentanyl.</a:t>
            </a:r>
            <a:endParaRPr sz="3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sp>
        <p:nvSpPr>
          <p:cNvPr id="176" name="Google Shape;176;p7"/>
          <p:cNvSpPr txBox="1"/>
          <p:nvPr/>
        </p:nvSpPr>
        <p:spPr>
          <a:xfrm>
            <a:off x="5532250" y="7595625"/>
            <a:ext cx="104700" cy="15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sp>
        <p:nvSpPr>
          <p:cNvPr id="177" name="Google Shape;177;p7"/>
          <p:cNvSpPr txBox="1"/>
          <p:nvPr/>
        </p:nvSpPr>
        <p:spPr>
          <a:xfrm>
            <a:off x="6145275" y="7730200"/>
            <a:ext cx="6474300" cy="2272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pic>
        <p:nvPicPr>
          <p:cNvPr id="178" name="Google Shape;178;p7"/>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9226300" y="6922925"/>
            <a:ext cx="7221851" cy="3080075"/>
          </a:xfrm>
          <a:prstGeom prst="rect">
            <a:avLst/>
          </a:prstGeom>
          <a:noFill/>
          <a:ln>
            <a:noFill/>
          </a:ln>
        </p:spPr>
      </p:pic>
      <p:pic>
        <p:nvPicPr>
          <p:cNvPr id="179" name="Google Shape;179;p7"/>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810075" y="6922925"/>
            <a:ext cx="7221850" cy="3080075"/>
          </a:xfrm>
          <a:prstGeom prst="rect">
            <a:avLst/>
          </a:prstGeom>
          <a:noFill/>
          <a:ln>
            <a:noFill/>
          </a:ln>
        </p:spPr>
      </p:pic>
      <p:sp>
        <p:nvSpPr>
          <p:cNvPr id="180" name="Google Shape;180;p7"/>
          <p:cNvSpPr txBox="1"/>
          <p:nvPr/>
        </p:nvSpPr>
        <p:spPr>
          <a:xfrm>
            <a:off x="912075" y="284100"/>
            <a:ext cx="16462200" cy="882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Record-Breaking Fentanyl Seizures by DEA in 2023</a:t>
            </a:r>
            <a:endParaRPr sz="4800" b="1" i="0" u="none" strike="noStrike" cap="none">
              <a:solidFill>
                <a:srgbClr val="960000"/>
              </a:solidFill>
              <a:latin typeface="Algerian"/>
              <a:ea typeface="Algerian"/>
              <a:cs typeface="Algerian"/>
              <a:sym typeface="Algeri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9"/>
          <p:cNvSpPr txBox="1">
            <a:spLocks noGrp="1"/>
          </p:cNvSpPr>
          <p:nvPr>
            <p:ph type="ctrTitle"/>
          </p:nvPr>
        </p:nvSpPr>
        <p:spPr>
          <a:xfrm>
            <a:off x="4239750" y="0"/>
            <a:ext cx="9808500" cy="1470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800"/>
              <a:buNone/>
            </a:pPr>
            <a:r>
              <a:rPr lang="en-US" sz="4800" b="1">
                <a:solidFill>
                  <a:srgbClr val="960000"/>
                </a:solidFill>
                <a:latin typeface="Algerian"/>
                <a:ea typeface="Algerian"/>
                <a:cs typeface="Algerian"/>
                <a:sym typeface="Algerian"/>
              </a:rPr>
              <a:t>OPIOID STATISTICs</a:t>
            </a:r>
            <a:r>
              <a:rPr lang="en-US" sz="4800">
                <a:latin typeface="Algerian"/>
                <a:ea typeface="Algerian"/>
                <a:cs typeface="Algerian"/>
                <a:sym typeface="Algerian"/>
              </a:rPr>
              <a:t> </a:t>
            </a:r>
            <a:endParaRPr sz="4800">
              <a:latin typeface="Algerian"/>
              <a:ea typeface="Algerian"/>
              <a:cs typeface="Algerian"/>
              <a:sym typeface="Algerian"/>
            </a:endParaRPr>
          </a:p>
        </p:txBody>
      </p:sp>
      <p:sp>
        <p:nvSpPr>
          <p:cNvPr id="186" name="Google Shape;186;p9"/>
          <p:cNvSpPr txBox="1">
            <a:spLocks noGrp="1"/>
          </p:cNvSpPr>
          <p:nvPr>
            <p:ph type="subTitle" idx="1"/>
          </p:nvPr>
        </p:nvSpPr>
        <p:spPr>
          <a:xfrm>
            <a:off x="896850" y="1243650"/>
            <a:ext cx="16494300" cy="9043200"/>
          </a:xfrm>
          <a:prstGeom prst="rect">
            <a:avLst/>
          </a:prstGeom>
          <a:noFill/>
          <a:ln>
            <a:noFill/>
          </a:ln>
        </p:spPr>
        <p:txBody>
          <a:bodyPr spcFirstLastPara="1" wrap="square" lIns="91425" tIns="45700" rIns="91425" bIns="45700" anchor="t" anchorCtr="0">
            <a:noAutofit/>
          </a:bodyPr>
          <a:lstStyle/>
          <a:p>
            <a:pPr marL="457200" lvl="0" indent="-419100" algn="l" rtl="0">
              <a:lnSpc>
                <a:spcPct val="100000"/>
              </a:lnSpc>
              <a:spcBef>
                <a:spcPts val="640"/>
              </a:spcBef>
              <a:spcAft>
                <a:spcPts val="0"/>
              </a:spcAft>
              <a:buClr>
                <a:schemeClr val="dk1"/>
              </a:buClr>
              <a:buSzPts val="3000"/>
              <a:buChar char="●"/>
            </a:pPr>
            <a:r>
              <a:rPr lang="en-US" sz="3000">
                <a:solidFill>
                  <a:schemeClr val="dk1"/>
                </a:solidFill>
              </a:rPr>
              <a:t>In </a:t>
            </a:r>
            <a:r>
              <a:rPr lang="en-US" sz="3000" b="1">
                <a:solidFill>
                  <a:schemeClr val="dk1"/>
                </a:solidFill>
              </a:rPr>
              <a:t>2022, the DEA reported that 6 out of 10 fake prescription pills </a:t>
            </a:r>
            <a:r>
              <a:rPr lang="en-US" sz="3000">
                <a:solidFill>
                  <a:schemeClr val="dk1"/>
                </a:solidFill>
              </a:rPr>
              <a:t>analyzed contained a potentially lethal dose of fentanyl.  </a:t>
            </a:r>
            <a:endParaRPr sz="3000">
              <a:solidFill>
                <a:schemeClr val="dk1"/>
              </a:solidFill>
            </a:endParaRPr>
          </a:p>
          <a:p>
            <a:pPr marL="457200" lvl="0" indent="0" algn="l" rtl="0">
              <a:lnSpc>
                <a:spcPct val="100000"/>
              </a:lnSpc>
              <a:spcBef>
                <a:spcPts val="640"/>
              </a:spcBef>
              <a:spcAft>
                <a:spcPts val="0"/>
              </a:spcAft>
              <a:buSzPts val="3200"/>
              <a:buNone/>
            </a:pPr>
            <a:endParaRPr sz="3000">
              <a:solidFill>
                <a:schemeClr val="dk1"/>
              </a:solidFill>
            </a:endParaRPr>
          </a:p>
          <a:p>
            <a:pPr marL="457200" lvl="0" indent="-419100" algn="l" rtl="0">
              <a:lnSpc>
                <a:spcPct val="100000"/>
              </a:lnSpc>
              <a:spcBef>
                <a:spcPts val="640"/>
              </a:spcBef>
              <a:spcAft>
                <a:spcPts val="0"/>
              </a:spcAft>
              <a:buClr>
                <a:schemeClr val="dk1"/>
              </a:buClr>
              <a:buSzPts val="3000"/>
              <a:buChar char="●"/>
            </a:pPr>
            <a:r>
              <a:rPr lang="en-US" sz="3000">
                <a:solidFill>
                  <a:schemeClr val="dk1"/>
                </a:solidFill>
              </a:rPr>
              <a:t>In 2023, an estimated </a:t>
            </a:r>
            <a:r>
              <a:rPr lang="en-US" sz="3000" b="1">
                <a:solidFill>
                  <a:schemeClr val="dk1"/>
                </a:solidFill>
              </a:rPr>
              <a:t>107,543 </a:t>
            </a:r>
            <a:r>
              <a:rPr lang="en-US" sz="3000">
                <a:solidFill>
                  <a:schemeClr val="dk1"/>
                </a:solidFill>
              </a:rPr>
              <a:t>people died from drug overdoses in the United States, a </a:t>
            </a:r>
            <a:r>
              <a:rPr lang="en-US" sz="3000" b="1">
                <a:solidFill>
                  <a:schemeClr val="dk1"/>
                </a:solidFill>
              </a:rPr>
              <a:t>slight decrease from 2022</a:t>
            </a:r>
            <a:r>
              <a:rPr lang="en-US" sz="3000">
                <a:solidFill>
                  <a:schemeClr val="dk1"/>
                </a:solidFill>
              </a:rPr>
              <a:t>. The majority of these deaths were </a:t>
            </a:r>
            <a:r>
              <a:rPr lang="en-US" sz="3000" b="1">
                <a:solidFill>
                  <a:schemeClr val="dk1"/>
                </a:solidFill>
              </a:rPr>
              <a:t>linked to opioids</a:t>
            </a:r>
            <a:r>
              <a:rPr lang="en-US" sz="3000">
                <a:solidFill>
                  <a:schemeClr val="dk1"/>
                </a:solidFill>
              </a:rPr>
              <a:t>, particularly </a:t>
            </a:r>
            <a:r>
              <a:rPr lang="en-US" sz="3000" b="1">
                <a:solidFill>
                  <a:schemeClr val="dk1"/>
                </a:solidFill>
              </a:rPr>
              <a:t>synthetic opioids like fentanyl</a:t>
            </a:r>
            <a:r>
              <a:rPr lang="en-US" sz="3000">
                <a:solidFill>
                  <a:schemeClr val="dk1"/>
                </a:solidFill>
              </a:rPr>
              <a:t>, which caused over </a:t>
            </a:r>
            <a:r>
              <a:rPr lang="en-US" sz="3000" b="1">
                <a:solidFill>
                  <a:schemeClr val="dk1"/>
                </a:solidFill>
              </a:rPr>
              <a:t>81,000 deaths</a:t>
            </a:r>
            <a:r>
              <a:rPr lang="en-US" sz="3000">
                <a:solidFill>
                  <a:schemeClr val="dk1"/>
                </a:solidFill>
              </a:rPr>
              <a:t>. Despite the overall decrease in overdose deaths,</a:t>
            </a:r>
            <a:r>
              <a:rPr lang="en-US" sz="3000" b="1">
                <a:solidFill>
                  <a:schemeClr val="dk1"/>
                </a:solidFill>
              </a:rPr>
              <a:t> fentanyl remains a dominant factor</a:t>
            </a:r>
            <a:r>
              <a:rPr lang="en-US" sz="3000">
                <a:solidFill>
                  <a:schemeClr val="dk1"/>
                </a:solidFill>
              </a:rPr>
              <a:t> in the ongoing opioid crisis​. </a:t>
            </a:r>
            <a:endParaRPr sz="3000">
              <a:solidFill>
                <a:schemeClr val="dk1"/>
              </a:solidFill>
            </a:endParaRPr>
          </a:p>
          <a:p>
            <a:pPr marL="457200" lvl="0" indent="0" algn="l" rtl="0">
              <a:lnSpc>
                <a:spcPct val="100000"/>
              </a:lnSpc>
              <a:spcBef>
                <a:spcPts val="640"/>
              </a:spcBef>
              <a:spcAft>
                <a:spcPts val="0"/>
              </a:spcAft>
              <a:buSzPts val="3200"/>
              <a:buNone/>
            </a:pPr>
            <a:endParaRPr sz="3000">
              <a:solidFill>
                <a:schemeClr val="dk1"/>
              </a:solidFill>
            </a:endParaRPr>
          </a:p>
          <a:p>
            <a:pPr marL="457200" lvl="0" indent="-419100" algn="l" rtl="0">
              <a:lnSpc>
                <a:spcPct val="100000"/>
              </a:lnSpc>
              <a:spcBef>
                <a:spcPts val="640"/>
              </a:spcBef>
              <a:spcAft>
                <a:spcPts val="0"/>
              </a:spcAft>
              <a:buClr>
                <a:schemeClr val="dk1"/>
              </a:buClr>
              <a:buSzPts val="3000"/>
              <a:buChar char="●"/>
            </a:pPr>
            <a:r>
              <a:rPr lang="en-US" sz="3000">
                <a:solidFill>
                  <a:schemeClr val="dk1"/>
                </a:solidFill>
              </a:rPr>
              <a:t>In </a:t>
            </a:r>
            <a:r>
              <a:rPr lang="en-US" sz="3000" b="1">
                <a:solidFill>
                  <a:schemeClr val="dk1"/>
                </a:solidFill>
              </a:rPr>
              <a:t>2023, Lee County, Florida experienced 243 deaths due to opioid overdoses</a:t>
            </a:r>
            <a:r>
              <a:rPr lang="en-US" sz="3000">
                <a:solidFill>
                  <a:schemeClr val="dk1"/>
                </a:solidFill>
              </a:rPr>
              <a:t>, which includes fentanyl as a primary cause​ (</a:t>
            </a:r>
            <a:r>
              <a:rPr lang="en-US" sz="3000">
                <a:solidFill>
                  <a:schemeClr val="dk1"/>
                </a:solidFill>
                <a:uFill>
                  <a:noFill/>
                </a:uFill>
                <a:hlinkClick r:id="rId3">
                  <a:extLst>
                    <a:ext uri="{A12FA001-AC4F-418D-AE19-62706E023703}">
                      <ahyp:hlinkClr xmlns:ahyp="http://schemas.microsoft.com/office/drawing/2018/hyperlinkcolor" val="tx"/>
                    </a:ext>
                  </a:extLst>
                </a:hlinkClick>
              </a:rPr>
              <a:t>FLHealthCharts</a:t>
            </a:r>
            <a:r>
              <a:rPr lang="en-US" sz="3000">
                <a:solidFill>
                  <a:schemeClr val="dk1"/>
                </a:solidFill>
              </a:rPr>
              <a:t>)​ (</a:t>
            </a:r>
            <a:r>
              <a:rPr lang="en-US" sz="3000">
                <a:solidFill>
                  <a:schemeClr val="dk1"/>
                </a:solidFill>
                <a:uFill>
                  <a:noFill/>
                </a:uFill>
                <a:hlinkClick r:id="rId4">
                  <a:extLst>
                    <a:ext uri="{A12FA001-AC4F-418D-AE19-62706E023703}">
                      <ahyp:hlinkClr xmlns:ahyp="http://schemas.microsoft.com/office/drawing/2018/hyperlinkcolor" val="tx"/>
                    </a:ext>
                  </a:extLst>
                </a:hlinkClick>
              </a:rPr>
              <a:t>Florida Health Lee</a:t>
            </a:r>
            <a:r>
              <a:rPr lang="en-US" sz="3000">
                <a:solidFill>
                  <a:schemeClr val="dk1"/>
                </a:solidFill>
              </a:rPr>
              <a:t>). </a:t>
            </a:r>
            <a:endParaRPr sz="3000">
              <a:solidFill>
                <a:schemeClr val="dk1"/>
              </a:solidFill>
            </a:endParaRPr>
          </a:p>
          <a:p>
            <a:pPr marL="457200" lvl="0" indent="0" algn="l" rtl="0">
              <a:lnSpc>
                <a:spcPct val="100000"/>
              </a:lnSpc>
              <a:spcBef>
                <a:spcPts val="640"/>
              </a:spcBef>
              <a:spcAft>
                <a:spcPts val="0"/>
              </a:spcAft>
              <a:buSzPts val="3200"/>
              <a:buNone/>
            </a:pPr>
            <a:endParaRPr sz="3000">
              <a:solidFill>
                <a:schemeClr val="dk1"/>
              </a:solidFill>
            </a:endParaRPr>
          </a:p>
          <a:p>
            <a:pPr marL="457200" lvl="0" indent="-419100" algn="l" rtl="0">
              <a:lnSpc>
                <a:spcPct val="100000"/>
              </a:lnSpc>
              <a:spcBef>
                <a:spcPts val="640"/>
              </a:spcBef>
              <a:spcAft>
                <a:spcPts val="0"/>
              </a:spcAft>
              <a:buClr>
                <a:schemeClr val="dk1"/>
              </a:buClr>
              <a:buSzPts val="3000"/>
              <a:buChar char="●"/>
            </a:pPr>
            <a:r>
              <a:rPr lang="en-US" sz="3000">
                <a:solidFill>
                  <a:schemeClr val="dk1"/>
                </a:solidFill>
              </a:rPr>
              <a:t>Currently, in the </a:t>
            </a:r>
            <a:r>
              <a:rPr lang="en-US" sz="3000" b="1">
                <a:solidFill>
                  <a:schemeClr val="dk1"/>
                </a:solidFill>
              </a:rPr>
              <a:t>United States, approximately 220 people die per day from fentanyl and other synthetic opioid overdoses</a:t>
            </a:r>
            <a:r>
              <a:rPr lang="en-US" sz="3000">
                <a:solidFill>
                  <a:schemeClr val="dk1"/>
                </a:solidFill>
              </a:rPr>
              <a:t>. This is based on data indicating over </a:t>
            </a:r>
            <a:r>
              <a:rPr lang="en-US" sz="3000" b="1">
                <a:solidFill>
                  <a:schemeClr val="dk1"/>
                </a:solidFill>
              </a:rPr>
              <a:t>81,000 fentanyl-related deaths annually​ </a:t>
            </a:r>
            <a:r>
              <a:rPr lang="en-US" sz="3000">
                <a:solidFill>
                  <a:schemeClr val="dk1"/>
                </a:solidFill>
              </a:rPr>
              <a:t>(</a:t>
            </a:r>
            <a:r>
              <a:rPr lang="en-US" sz="3000">
                <a:solidFill>
                  <a:schemeClr val="dk1"/>
                </a:solidFill>
                <a:uFill>
                  <a:noFill/>
                </a:uFill>
                <a:hlinkClick r:id="rId5">
                  <a:extLst>
                    <a:ext uri="{A12FA001-AC4F-418D-AE19-62706E023703}">
                      <ahyp:hlinkClr xmlns:ahyp="http://schemas.microsoft.com/office/drawing/2018/hyperlinkcolor" val="tx"/>
                    </a:ext>
                  </a:extLst>
                </a:hlinkClick>
              </a:rPr>
              <a:t>Addiction Group</a:t>
            </a:r>
            <a:r>
              <a:rPr lang="en-US" sz="3000">
                <a:solidFill>
                  <a:schemeClr val="dk1"/>
                </a:solidFill>
              </a:rPr>
              <a:t>)​ (</a:t>
            </a:r>
            <a:r>
              <a:rPr lang="en-US" sz="3000">
                <a:solidFill>
                  <a:schemeClr val="dk1"/>
                </a:solidFill>
                <a:uFill>
                  <a:noFill/>
                </a:uFill>
                <a:hlinkClick r:id="rId6">
                  <a:extLst>
                    <a:ext uri="{A12FA001-AC4F-418D-AE19-62706E023703}">
                      <ahyp:hlinkClr xmlns:ahyp="http://schemas.microsoft.com/office/drawing/2018/hyperlinkcolor" val="tx"/>
                    </a:ext>
                  </a:extLst>
                </a:hlinkClick>
              </a:rPr>
              <a:t>CDC</a:t>
            </a:r>
            <a:r>
              <a:rPr lang="en-US" sz="3000">
                <a:solidFill>
                  <a:schemeClr val="dk1"/>
                </a:solidFill>
              </a:rPr>
              <a:t>)​ (</a:t>
            </a:r>
            <a:r>
              <a:rPr lang="en-US" sz="3000">
                <a:solidFill>
                  <a:schemeClr val="dk1"/>
                </a:solidFill>
                <a:uFill>
                  <a:noFill/>
                </a:uFill>
                <a:hlinkClick r:id="rId7">
                  <a:extLst>
                    <a:ext uri="{A12FA001-AC4F-418D-AE19-62706E023703}">
                      <ahyp:hlinkClr xmlns:ahyp="http://schemas.microsoft.com/office/drawing/2018/hyperlinkcolor" val="tx"/>
                    </a:ext>
                  </a:extLst>
                </a:hlinkClick>
              </a:rPr>
              <a:t>American Medical Association</a:t>
            </a:r>
            <a:r>
              <a:rPr lang="en-US" sz="3000">
                <a:solidFill>
                  <a:schemeClr val="dk1"/>
                </a:solidFill>
              </a:rPr>
              <a:t>).</a:t>
            </a:r>
            <a:endParaRPr sz="3000">
              <a:solidFill>
                <a:schemeClr val="dk1"/>
              </a:solidFill>
            </a:endParaRPr>
          </a:p>
          <a:p>
            <a:pPr marL="0" lvl="0" indent="0" algn="l" rtl="0">
              <a:lnSpc>
                <a:spcPct val="100000"/>
              </a:lnSpc>
              <a:spcBef>
                <a:spcPts val="640"/>
              </a:spcBef>
              <a:spcAft>
                <a:spcPts val="0"/>
              </a:spcAft>
              <a:buSzPts val="3200"/>
              <a:buNone/>
            </a:pPr>
            <a:endParaRPr sz="3000">
              <a:solidFill>
                <a:schemeClr val="dk1"/>
              </a:solidFill>
            </a:endParaRPr>
          </a:p>
          <a:p>
            <a:pPr marL="457200" lvl="0" indent="-431800" algn="l" rtl="0">
              <a:lnSpc>
                <a:spcPct val="100000"/>
              </a:lnSpc>
              <a:spcBef>
                <a:spcPts val="640"/>
              </a:spcBef>
              <a:spcAft>
                <a:spcPts val="0"/>
              </a:spcAft>
              <a:buClr>
                <a:schemeClr val="dk1"/>
              </a:buClr>
              <a:buSzPts val="3200"/>
              <a:buChar char="●"/>
            </a:pPr>
            <a:r>
              <a:rPr lang="en-US" sz="3000">
                <a:solidFill>
                  <a:schemeClr val="dk1"/>
                </a:solidFill>
              </a:rPr>
              <a:t>On </a:t>
            </a:r>
            <a:r>
              <a:rPr lang="en-US" sz="3000" b="1">
                <a:solidFill>
                  <a:schemeClr val="dk1"/>
                </a:solidFill>
              </a:rPr>
              <a:t>August 13, 2024, Cape Coral Police Department seized 86 white tablets </a:t>
            </a:r>
            <a:r>
              <a:rPr lang="en-US" sz="3000">
                <a:solidFill>
                  <a:schemeClr val="dk1"/>
                </a:solidFill>
              </a:rPr>
              <a:t>with the marking </a:t>
            </a:r>
            <a:r>
              <a:rPr lang="en-US" sz="3000" b="1">
                <a:solidFill>
                  <a:schemeClr val="dk1"/>
                </a:solidFill>
              </a:rPr>
              <a:t>"I 10" which is usually indicated on ibuprofen. </a:t>
            </a:r>
            <a:r>
              <a:rPr lang="en-US" b="1">
                <a:solidFill>
                  <a:schemeClr val="dk1"/>
                </a:solidFill>
              </a:rPr>
              <a:t> </a:t>
            </a:r>
            <a:endParaRPr b="1">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11"/>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276100" y="1744175"/>
            <a:ext cx="15735800" cy="8403376"/>
          </a:xfrm>
          <a:prstGeom prst="rect">
            <a:avLst/>
          </a:prstGeom>
          <a:noFill/>
          <a:ln>
            <a:noFill/>
          </a:ln>
        </p:spPr>
      </p:pic>
      <p:sp>
        <p:nvSpPr>
          <p:cNvPr id="192" name="Google Shape;192;p11"/>
          <p:cNvSpPr txBox="1"/>
          <p:nvPr/>
        </p:nvSpPr>
        <p:spPr>
          <a:xfrm>
            <a:off x="912075" y="134575"/>
            <a:ext cx="16447200" cy="837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Substance Use Calls Density in Lee County </a:t>
            </a:r>
            <a:endParaRPr sz="4800" b="1" i="0" u="none" strike="noStrike" cap="none">
              <a:solidFill>
                <a:srgbClr val="960000"/>
              </a:solidFill>
              <a:latin typeface="Algerian"/>
              <a:ea typeface="Algerian"/>
              <a:cs typeface="Algerian"/>
              <a:sym typeface="Algerian"/>
            </a:endParaRPr>
          </a:p>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(2020-2023)</a:t>
            </a:r>
            <a:endParaRPr sz="4800" b="1" i="0" u="none" strike="noStrike" cap="none">
              <a:solidFill>
                <a:srgbClr val="960000"/>
              </a:solidFill>
              <a:latin typeface="Algerian"/>
              <a:ea typeface="Algerian"/>
              <a:cs typeface="Algerian"/>
              <a:sym typeface="Algeri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4"/>
          <p:cNvSpPr txBox="1"/>
          <p:nvPr/>
        </p:nvSpPr>
        <p:spPr>
          <a:xfrm>
            <a:off x="971875" y="164475"/>
            <a:ext cx="16417500" cy="1584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Emerging Designer Drugs and Street Names: </a:t>
            </a:r>
            <a:endParaRPr sz="4800" b="1" i="0" u="none" strike="noStrike" cap="none">
              <a:solidFill>
                <a:srgbClr val="960000"/>
              </a:solidFill>
              <a:latin typeface="Algerian"/>
              <a:ea typeface="Algerian"/>
              <a:cs typeface="Algerian"/>
              <a:sym typeface="Algerian"/>
            </a:endParaRPr>
          </a:p>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A Closer Look at Tianeptine</a:t>
            </a:r>
            <a:endParaRPr sz="4800" b="1" i="0" u="none" strike="noStrike" cap="none">
              <a:solidFill>
                <a:srgbClr val="960000"/>
              </a:solidFill>
              <a:latin typeface="Algerian"/>
              <a:ea typeface="Algerian"/>
              <a:cs typeface="Algerian"/>
              <a:sym typeface="Algerian"/>
            </a:endParaRPr>
          </a:p>
        </p:txBody>
      </p:sp>
      <p:sp>
        <p:nvSpPr>
          <p:cNvPr id="198" name="Google Shape;198;p14"/>
          <p:cNvSpPr txBox="1"/>
          <p:nvPr/>
        </p:nvSpPr>
        <p:spPr>
          <a:xfrm>
            <a:off x="935250" y="1854800"/>
            <a:ext cx="16417500" cy="4387500"/>
          </a:xfrm>
          <a:prstGeom prst="rect">
            <a:avLst/>
          </a:prstGeom>
          <a:noFill/>
          <a:ln>
            <a:noFill/>
          </a:ln>
        </p:spPr>
        <p:txBody>
          <a:bodyPr spcFirstLastPara="1" wrap="square" lIns="91425" tIns="91425" rIns="91425" bIns="91425" anchor="t" anchorCtr="0">
            <a:spAutoFit/>
          </a:bodyPr>
          <a:lstStyle/>
          <a:p>
            <a:pPr marL="457200" marR="0" lvl="0" indent="-431800" algn="l" rtl="0">
              <a:lnSpc>
                <a:spcPct val="115000"/>
              </a:lnSpc>
              <a:spcBef>
                <a:spcPts val="1200"/>
              </a:spcBef>
              <a:spcAft>
                <a:spcPts val="0"/>
              </a:spcAft>
              <a:buClr>
                <a:schemeClr val="dk1"/>
              </a:buClr>
              <a:buSzPts val="3200"/>
              <a:buFont typeface="Calibri"/>
              <a:buChar char="●"/>
            </a:pPr>
            <a:r>
              <a:rPr lang="en-US" sz="3200" b="1" i="0" u="none" strike="noStrike" cap="none">
                <a:solidFill>
                  <a:schemeClr val="dk1"/>
                </a:solidFill>
                <a:latin typeface="Calibri"/>
                <a:ea typeface="Calibri"/>
                <a:cs typeface="Calibri"/>
                <a:sym typeface="Calibri"/>
              </a:rPr>
              <a:t>Tianeptine (Gas Station Heroin)</a:t>
            </a:r>
            <a:endParaRPr sz="3200" b="1"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Arial"/>
              <a:buChar char="○"/>
            </a:pPr>
            <a:r>
              <a:rPr lang="en-US" sz="2500" b="1" i="0" u="none" strike="noStrike" cap="none">
                <a:solidFill>
                  <a:schemeClr val="dk1"/>
                </a:solidFill>
                <a:latin typeface="Calibri"/>
                <a:ea typeface="Calibri"/>
                <a:cs typeface="Calibri"/>
                <a:sym typeface="Calibri"/>
              </a:rPr>
              <a:t>Description</a:t>
            </a:r>
            <a:r>
              <a:rPr lang="en-US" sz="2500" b="0" i="0" u="none" strike="noStrike" cap="none">
                <a:solidFill>
                  <a:schemeClr val="dk1"/>
                </a:solidFill>
                <a:latin typeface="Calibri"/>
                <a:ea typeface="Calibri"/>
                <a:cs typeface="Calibri"/>
                <a:sym typeface="Calibri"/>
              </a:rPr>
              <a:t>: Tianeptine, commonly referred to as "Gas Station Heroin," is an antidepressant with opioid-like effects.</a:t>
            </a:r>
            <a:endParaRPr sz="2500" b="0"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Arial"/>
              <a:buChar char="○"/>
            </a:pPr>
            <a:r>
              <a:rPr lang="en-US" sz="2500" b="1" i="0" u="none" strike="noStrike" cap="none">
                <a:solidFill>
                  <a:schemeClr val="dk1"/>
                </a:solidFill>
                <a:latin typeface="Calibri"/>
                <a:ea typeface="Calibri"/>
                <a:cs typeface="Calibri"/>
                <a:sym typeface="Calibri"/>
              </a:rPr>
              <a:t>Street Names</a:t>
            </a:r>
            <a:r>
              <a:rPr lang="en-US" sz="2500" b="0" i="0" u="none" strike="noStrike" cap="none">
                <a:solidFill>
                  <a:schemeClr val="dk1"/>
                </a:solidFill>
                <a:latin typeface="Calibri"/>
                <a:ea typeface="Calibri"/>
                <a:cs typeface="Calibri"/>
                <a:sym typeface="Calibri"/>
              </a:rPr>
              <a:t>: Often sold under names like ZaZa, Tianna, and Red Dawn.</a:t>
            </a:r>
            <a:endParaRPr sz="2500" b="0"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Arial"/>
              <a:buChar char="○"/>
            </a:pPr>
            <a:r>
              <a:rPr lang="en-US" sz="2500" b="1" i="0" u="none" strike="noStrike" cap="none">
                <a:solidFill>
                  <a:schemeClr val="dk1"/>
                </a:solidFill>
                <a:latin typeface="Calibri"/>
                <a:ea typeface="Calibri"/>
                <a:cs typeface="Calibri"/>
                <a:sym typeface="Calibri"/>
              </a:rPr>
              <a:t>Availability</a:t>
            </a:r>
            <a:r>
              <a:rPr lang="en-US" sz="2500" b="0" i="0" u="none" strike="noStrike" cap="none">
                <a:solidFill>
                  <a:schemeClr val="dk1"/>
                </a:solidFill>
                <a:latin typeface="Calibri"/>
                <a:ea typeface="Calibri"/>
                <a:cs typeface="Calibri"/>
                <a:sym typeface="Calibri"/>
              </a:rPr>
              <a:t>: Easily found in gas stations and convenience stores across the U.S. and online.</a:t>
            </a:r>
            <a:endParaRPr sz="2500" b="0"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Arial"/>
              <a:buChar char="○"/>
            </a:pPr>
            <a:r>
              <a:rPr lang="en-US" sz="2500" b="1" i="0" u="none" strike="noStrike" cap="none">
                <a:solidFill>
                  <a:schemeClr val="dk1"/>
                </a:solidFill>
                <a:latin typeface="Calibri"/>
                <a:ea typeface="Calibri"/>
                <a:cs typeface="Calibri"/>
                <a:sym typeface="Calibri"/>
              </a:rPr>
              <a:t>Risks</a:t>
            </a:r>
            <a:r>
              <a:rPr lang="en-US" sz="2500" b="0" i="0" u="none" strike="noStrike" cap="none">
                <a:solidFill>
                  <a:schemeClr val="dk1"/>
                </a:solidFill>
                <a:latin typeface="Calibri"/>
                <a:ea typeface="Calibri"/>
                <a:cs typeface="Calibri"/>
                <a:sym typeface="Calibri"/>
              </a:rPr>
              <a:t>: High potential for addiction and abuse, withdrawal symptoms, and risk of overdose.</a:t>
            </a:r>
            <a:endParaRPr sz="2500" b="0"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Arial"/>
              <a:buChar char="○"/>
            </a:pPr>
            <a:r>
              <a:rPr lang="en-US" sz="2500" b="1" i="0" u="none" strike="noStrike" cap="none">
                <a:solidFill>
                  <a:schemeClr val="dk1"/>
                </a:solidFill>
                <a:latin typeface="Calibri"/>
                <a:ea typeface="Calibri"/>
                <a:cs typeface="Calibri"/>
                <a:sym typeface="Calibri"/>
              </a:rPr>
              <a:t>Source for More Information</a:t>
            </a:r>
            <a:r>
              <a:rPr lang="en-US" sz="2500" b="0" i="0" u="none" strike="noStrike" cap="none">
                <a:solidFill>
                  <a:schemeClr val="dk1"/>
                </a:solidFill>
                <a:latin typeface="Calibri"/>
                <a:ea typeface="Calibri"/>
                <a:cs typeface="Calibri"/>
                <a:sym typeface="Calibri"/>
              </a:rPr>
              <a:t>:</a:t>
            </a:r>
            <a:r>
              <a:rPr lang="en-US" sz="2500" b="0" i="0" u="none" strike="noStrike" cap="none">
                <a:solidFill>
                  <a:schemeClr val="dk1"/>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en-US" sz="2500" b="0" i="0" u="sng" strike="noStrike" cap="none">
                <a:solidFill>
                  <a:schemeClr val="hlink"/>
                </a:solidFill>
                <a:latin typeface="Calibri"/>
                <a:ea typeface="Calibri"/>
                <a:cs typeface="Calibri"/>
                <a:sym typeface="Calibri"/>
                <a:hlinkClick r:id="rId3"/>
              </a:rPr>
              <a:t>NBC News Report</a:t>
            </a:r>
            <a:endParaRPr sz="2500" b="0" i="0" u="sng" strike="noStrike" cap="none">
              <a:solidFill>
                <a:schemeClr val="hlink"/>
              </a:solidFill>
              <a:latin typeface="Calibri"/>
              <a:ea typeface="Calibri"/>
              <a:cs typeface="Calibri"/>
              <a:sym typeface="Calibri"/>
            </a:endParaRPr>
          </a:p>
          <a:p>
            <a:pPr marL="914400" marR="0" lvl="1" indent="-228600" algn="l" rtl="0">
              <a:lnSpc>
                <a:spcPct val="115000"/>
              </a:lnSpc>
              <a:spcBef>
                <a:spcPts val="0"/>
              </a:spcBef>
              <a:spcAft>
                <a:spcPts val="0"/>
              </a:spcAft>
              <a:buClr>
                <a:schemeClr val="dk1"/>
              </a:buClr>
              <a:buSzPts val="2500"/>
              <a:buFont typeface="Arial"/>
              <a:buNone/>
            </a:pPr>
            <a:endParaRPr sz="2500" b="0" i="0" u="sng" strike="noStrike" cap="none">
              <a:solidFill>
                <a:schemeClr val="hlink"/>
              </a:solidFill>
              <a:latin typeface="Calibri"/>
              <a:ea typeface="Calibri"/>
              <a:cs typeface="Calibri"/>
              <a:sym typeface="Calibri"/>
            </a:endParaRPr>
          </a:p>
          <a:p>
            <a:pPr marL="0" marR="0" lvl="0" indent="0" algn="l" rtl="0">
              <a:lnSpc>
                <a:spcPct val="115000"/>
              </a:lnSpc>
              <a:spcBef>
                <a:spcPts val="1200"/>
              </a:spcBef>
              <a:spcAft>
                <a:spcPts val="1200"/>
              </a:spcAft>
              <a:buClr>
                <a:srgbClr val="000000"/>
              </a:buClr>
              <a:buSzPts val="2500"/>
              <a:buFont typeface="Arial"/>
              <a:buNone/>
            </a:pPr>
            <a:r>
              <a:rPr lang="en-US" sz="2500" b="0" i="0" u="none" strike="noStrike" cap="none">
                <a:solidFill>
                  <a:schemeClr val="dk1"/>
                </a:solidFill>
                <a:latin typeface="Calibri"/>
                <a:ea typeface="Calibri"/>
                <a:cs typeface="Calibri"/>
                <a:sym typeface="Calibri"/>
              </a:rPr>
              <a:t>Substances such as this represents a growing challenge in the realm of public health and drug enforcement, highlighting the need for increased awareness and regulation.  </a:t>
            </a:r>
            <a:r>
              <a:rPr lang="en-US" sz="2500" b="0" i="0" u="none" strike="noStrike" cap="none">
                <a:solidFill>
                  <a:srgbClr val="960000"/>
                </a:solidFill>
                <a:highlight>
                  <a:srgbClr val="FFFF00"/>
                </a:highlight>
                <a:latin typeface="Calibri"/>
                <a:ea typeface="Calibri"/>
                <a:cs typeface="Calibri"/>
                <a:sym typeface="Calibri"/>
              </a:rPr>
              <a:t>NARCAN WILL REVERSE AN OVERDOSE OF TIANEPTINE</a:t>
            </a:r>
            <a:endParaRPr sz="3200" b="0" i="0" u="none" strike="noStrike" cap="none">
              <a:solidFill>
                <a:srgbClr val="960000"/>
              </a:solidFill>
              <a:highlight>
                <a:srgbClr val="FFFF00"/>
              </a:highlight>
              <a:latin typeface="Calibri"/>
              <a:ea typeface="Calibri"/>
              <a:cs typeface="Calibri"/>
              <a:sym typeface="Calibri"/>
            </a:endParaRPr>
          </a:p>
        </p:txBody>
      </p:sp>
      <p:pic>
        <p:nvPicPr>
          <p:cNvPr id="199" name="Google Shape;199;p14"/>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7148945" y="6606840"/>
            <a:ext cx="4003963" cy="28359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5"/>
          <p:cNvSpPr txBox="1">
            <a:spLocks noGrp="1"/>
          </p:cNvSpPr>
          <p:nvPr>
            <p:ph type="ctrTitle"/>
          </p:nvPr>
        </p:nvSpPr>
        <p:spPr>
          <a:xfrm>
            <a:off x="2633975" y="1617300"/>
            <a:ext cx="13020000" cy="2063400"/>
          </a:xfrm>
          <a:prstGeom prst="rect">
            <a:avLst/>
          </a:prstGeom>
          <a:noFill/>
          <a:ln>
            <a:noFill/>
          </a:ln>
        </p:spPr>
        <p:txBody>
          <a:bodyPr spcFirstLastPara="1" wrap="square" lIns="342900" tIns="342900" rIns="342900" bIns="0" anchor="b" anchorCtr="0">
            <a:normAutofit/>
          </a:bodyPr>
          <a:lstStyle/>
          <a:p>
            <a:pPr marL="0" lvl="0" indent="0" algn="l" rtl="0">
              <a:lnSpc>
                <a:spcPct val="80000"/>
              </a:lnSpc>
              <a:spcBef>
                <a:spcPts val="0"/>
              </a:spcBef>
              <a:spcAft>
                <a:spcPts val="0"/>
              </a:spcAft>
              <a:buClr>
                <a:srgbClr val="FFFEFF"/>
              </a:buClr>
              <a:buSzPts val="2400"/>
              <a:buFont typeface="Calibri"/>
              <a:buNone/>
            </a:pPr>
            <a:r>
              <a:rPr lang="en-US" sz="3200"/>
              <a:t>As a result of chronic pain, older adults may use prescription opioids for a long time, which presents a risk for developing an opioid use disorder. In addition, as people age, medications affect them more strongly and are slower to leave their systems so the side effects of opioids can be severe.</a:t>
            </a:r>
            <a:endParaRPr sz="3200"/>
          </a:p>
        </p:txBody>
      </p:sp>
      <p:sp>
        <p:nvSpPr>
          <p:cNvPr id="205" name="Google Shape;205;p15"/>
          <p:cNvSpPr txBox="1">
            <a:spLocks noGrp="1"/>
          </p:cNvSpPr>
          <p:nvPr>
            <p:ph type="subTitle" idx="1"/>
          </p:nvPr>
        </p:nvSpPr>
        <p:spPr>
          <a:xfrm>
            <a:off x="2638925" y="4889749"/>
            <a:ext cx="13010100" cy="727500"/>
          </a:xfrm>
          <a:prstGeom prst="rect">
            <a:avLst/>
          </a:prstGeom>
          <a:noFill/>
          <a:ln>
            <a:noFill/>
          </a:ln>
        </p:spPr>
        <p:txBody>
          <a:bodyPr spcFirstLastPara="1" wrap="square" lIns="137125" tIns="0" rIns="137125" bIns="68550" anchor="t" anchorCtr="0">
            <a:normAutofit/>
          </a:bodyPr>
          <a:lstStyle/>
          <a:p>
            <a:pPr marL="0" lvl="0" indent="0" algn="ctr" rtl="0">
              <a:lnSpc>
                <a:spcPct val="100000"/>
              </a:lnSpc>
              <a:spcBef>
                <a:spcPts val="0"/>
              </a:spcBef>
              <a:spcAft>
                <a:spcPts val="0"/>
              </a:spcAft>
              <a:buClr>
                <a:srgbClr val="888888"/>
              </a:buClr>
              <a:buSzPts val="1980"/>
              <a:buNone/>
            </a:pPr>
            <a:r>
              <a:rPr lang="en-US"/>
              <a:t> </a:t>
            </a:r>
            <a:r>
              <a:rPr lang="en-US" sz="2500">
                <a:solidFill>
                  <a:schemeClr val="dk1"/>
                </a:solidFill>
              </a:rPr>
              <a:t>National Institutes of Health 2021</a:t>
            </a:r>
            <a:endParaRPr sz="2500">
              <a:solidFill>
                <a:schemeClr val="dk1"/>
              </a:solidFill>
            </a:endParaRPr>
          </a:p>
        </p:txBody>
      </p:sp>
      <p:sp>
        <p:nvSpPr>
          <p:cNvPr id="206" name="Google Shape;206;p15"/>
          <p:cNvSpPr txBox="1"/>
          <p:nvPr/>
        </p:nvSpPr>
        <p:spPr>
          <a:xfrm>
            <a:off x="3664782" y="593076"/>
            <a:ext cx="10958400" cy="877200"/>
          </a:xfrm>
          <a:prstGeom prst="rect">
            <a:avLst/>
          </a:prstGeom>
          <a:noFill/>
          <a:ln>
            <a:noFill/>
          </a:ln>
        </p:spPr>
        <p:txBody>
          <a:bodyPr spcFirstLastPara="1" wrap="square" lIns="137125" tIns="68550" rIns="137125" bIns="6855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Seniors at risk:</a:t>
            </a:r>
            <a:endParaRPr sz="4800" b="1" i="0" u="none" strike="noStrike" cap="none">
              <a:solidFill>
                <a:srgbClr val="960000"/>
              </a:solidFill>
              <a:latin typeface="Algerian"/>
              <a:ea typeface="Algerian"/>
              <a:cs typeface="Algerian"/>
              <a:sym typeface="Algerian"/>
            </a:endParaRPr>
          </a:p>
        </p:txBody>
      </p:sp>
      <p:pic>
        <p:nvPicPr>
          <p:cNvPr id="207" name="Google Shape;207;p15"/>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 y="1"/>
            <a:ext cx="2048438" cy="2063363"/>
          </a:xfrm>
          <a:prstGeom prst="rect">
            <a:avLst/>
          </a:prstGeom>
          <a:noFill/>
          <a:ln>
            <a:noFill/>
          </a:ln>
        </p:spPr>
      </p:pic>
      <p:sp>
        <p:nvSpPr>
          <p:cNvPr id="208" name="Google Shape;208;p15"/>
          <p:cNvSpPr txBox="1"/>
          <p:nvPr/>
        </p:nvSpPr>
        <p:spPr>
          <a:xfrm>
            <a:off x="3095675" y="3827720"/>
            <a:ext cx="12096600" cy="1062000"/>
          </a:xfrm>
          <a:prstGeom prst="rect">
            <a:avLst/>
          </a:prstGeom>
          <a:noFill/>
          <a:ln>
            <a:noFill/>
          </a:ln>
        </p:spPr>
        <p:txBody>
          <a:bodyPr spcFirstLastPara="1" wrap="square" lIns="137125" tIns="137125" rIns="137125" bIns="137125" anchor="t" anchorCtr="0">
            <a:noAutofit/>
          </a:bodyPr>
          <a:lstStyle/>
          <a:p>
            <a:pPr marL="685800" marR="0" lvl="0" indent="0" algn="ctr" rtl="0">
              <a:lnSpc>
                <a:spcPct val="115000"/>
              </a:lnSpc>
              <a:spcBef>
                <a:spcPts val="0"/>
              </a:spcBef>
              <a:spcAft>
                <a:spcPts val="0"/>
              </a:spcAft>
              <a:buClr>
                <a:srgbClr val="000000"/>
              </a:buClr>
              <a:buSzPts val="2500"/>
              <a:buFont typeface="Arial"/>
              <a:buNone/>
            </a:pPr>
            <a:r>
              <a:rPr lang="en-US" sz="2500" b="0" i="1" u="none" strike="noStrike" cap="none">
                <a:solidFill>
                  <a:schemeClr val="dk1"/>
                </a:solidFill>
                <a:highlight>
                  <a:schemeClr val="lt1"/>
                </a:highlight>
                <a:latin typeface="Calibri"/>
                <a:ea typeface="Calibri"/>
                <a:cs typeface="Calibri"/>
                <a:sym typeface="Calibri"/>
              </a:rPr>
              <a:t>*Adults aged 65 and over experienced the largest percentage increase in drug overdose death rates from 2020 through 2021, with a 28% increase.*</a:t>
            </a:r>
            <a:endParaRPr sz="2500" b="0" i="1" u="none" strike="noStrike" cap="none">
              <a:solidFill>
                <a:schemeClr val="dk1"/>
              </a:solidFill>
              <a:highlight>
                <a:schemeClr val="lt1"/>
              </a:highlight>
              <a:latin typeface="Calibri"/>
              <a:ea typeface="Calibri"/>
              <a:cs typeface="Calibri"/>
              <a:sym typeface="Calibri"/>
            </a:endParaRPr>
          </a:p>
          <a:p>
            <a:pPr marL="0" marR="0" lvl="0" indent="0" algn="l" rtl="0">
              <a:lnSpc>
                <a:spcPct val="100000"/>
              </a:lnSpc>
              <a:spcBef>
                <a:spcPts val="1800"/>
              </a:spcBef>
              <a:spcAft>
                <a:spcPts val="0"/>
              </a:spcAft>
              <a:buClr>
                <a:srgbClr val="000000"/>
              </a:buClr>
              <a:buSzPts val="2700"/>
              <a:buFont typeface="Arial"/>
              <a:buNone/>
            </a:pPr>
            <a:endParaRPr sz="2700" b="0" i="0" u="none" strike="noStrike" cap="none">
              <a:solidFill>
                <a:schemeClr val="dk1"/>
              </a:solidFill>
              <a:latin typeface="Rockwell"/>
              <a:ea typeface="Rockwell"/>
              <a:cs typeface="Rockwell"/>
              <a:sym typeface="Rockwell"/>
            </a:endParaRPr>
          </a:p>
        </p:txBody>
      </p:sp>
      <p:pic>
        <p:nvPicPr>
          <p:cNvPr id="209" name="Google Shape;209;p15"/>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3380250" y="5617250"/>
            <a:ext cx="11527500" cy="4470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22071412c1b_4_0"/>
          <p:cNvSpPr txBox="1">
            <a:spLocks noGrp="1"/>
          </p:cNvSpPr>
          <p:nvPr>
            <p:ph type="ctrTitle"/>
          </p:nvPr>
        </p:nvSpPr>
        <p:spPr>
          <a:xfrm>
            <a:off x="5257800" y="439400"/>
            <a:ext cx="7772400" cy="1470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100"/>
              <a:buFont typeface="Arial"/>
              <a:buNone/>
            </a:pPr>
            <a:r>
              <a:rPr lang="en-US" sz="4800" b="1">
                <a:solidFill>
                  <a:srgbClr val="960000"/>
                </a:solidFill>
                <a:latin typeface="Algerian"/>
                <a:ea typeface="Algerian"/>
                <a:cs typeface="Algerian"/>
                <a:sym typeface="Algerian"/>
              </a:rPr>
              <a:t>HIGH SCHOOL-AGED YOUTH</a:t>
            </a:r>
            <a:endParaRPr/>
          </a:p>
        </p:txBody>
      </p:sp>
      <p:sp>
        <p:nvSpPr>
          <p:cNvPr id="216" name="Google Shape;216;g22071412c1b_4_0"/>
          <p:cNvSpPr txBox="1">
            <a:spLocks noGrp="1"/>
          </p:cNvSpPr>
          <p:nvPr>
            <p:ph type="subTitle" idx="1"/>
          </p:nvPr>
        </p:nvSpPr>
        <p:spPr>
          <a:xfrm>
            <a:off x="1179000" y="1909400"/>
            <a:ext cx="16393500" cy="82227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640"/>
              </a:spcBef>
              <a:spcAft>
                <a:spcPts val="0"/>
              </a:spcAft>
              <a:buClr>
                <a:schemeClr val="dk1"/>
              </a:buClr>
              <a:buSzPts val="1100"/>
              <a:buFont typeface="Arial"/>
              <a:buNone/>
            </a:pPr>
            <a:r>
              <a:rPr lang="en-US" sz="3000" b="1" u="sng">
                <a:solidFill>
                  <a:schemeClr val="dk1"/>
                </a:solidFill>
              </a:rPr>
              <a:t>Fentanyl-related overdoses among high school-aged youth have become a significant public health concern in the United States</a:t>
            </a:r>
            <a:r>
              <a:rPr lang="en-US" sz="3000" b="1"/>
              <a:t>. Although exact numbers can vary by source and over time, data from the Centers for Disease Control and Prevention (CDC) and other health organizations have reported alarming increases in fentanyl-related overdoses among young people, particularly during the COVID-19 pandemic.</a:t>
            </a:r>
            <a:endParaRPr sz="3000" b="1"/>
          </a:p>
          <a:p>
            <a:pPr marL="0" lvl="0" indent="0" algn="ctr" rtl="0">
              <a:lnSpc>
                <a:spcPct val="100000"/>
              </a:lnSpc>
              <a:spcBef>
                <a:spcPts val="640"/>
              </a:spcBef>
              <a:spcAft>
                <a:spcPts val="0"/>
              </a:spcAft>
              <a:buClr>
                <a:schemeClr val="dk1"/>
              </a:buClr>
              <a:buSzPts val="1100"/>
              <a:buFont typeface="Arial"/>
              <a:buNone/>
            </a:pPr>
            <a:endParaRPr sz="3000" b="1"/>
          </a:p>
          <a:p>
            <a:pPr marL="0" lvl="0" indent="0" algn="ctr" rtl="0">
              <a:lnSpc>
                <a:spcPct val="100000"/>
              </a:lnSpc>
              <a:spcBef>
                <a:spcPts val="640"/>
              </a:spcBef>
              <a:spcAft>
                <a:spcPts val="0"/>
              </a:spcAft>
              <a:buClr>
                <a:schemeClr val="dk1"/>
              </a:buClr>
              <a:buSzPts val="1100"/>
              <a:buFont typeface="Arial"/>
              <a:buNone/>
            </a:pPr>
            <a:r>
              <a:rPr lang="en-US" sz="3000" b="1" u="sng">
                <a:solidFill>
                  <a:schemeClr val="dk1"/>
                </a:solidFill>
              </a:rPr>
              <a:t>As of the latest available data:</a:t>
            </a:r>
            <a:endParaRPr sz="3000" b="1" u="sng">
              <a:solidFill>
                <a:schemeClr val="dk1"/>
              </a:solidFill>
            </a:endParaRPr>
          </a:p>
          <a:p>
            <a:pPr marL="0" lvl="0" indent="0" algn="ctr" rtl="0">
              <a:lnSpc>
                <a:spcPct val="100000"/>
              </a:lnSpc>
              <a:spcBef>
                <a:spcPts val="640"/>
              </a:spcBef>
              <a:spcAft>
                <a:spcPts val="0"/>
              </a:spcAft>
              <a:buClr>
                <a:schemeClr val="dk1"/>
              </a:buClr>
              <a:buSzPts val="1100"/>
              <a:buFont typeface="Arial"/>
              <a:buNone/>
            </a:pPr>
            <a:endParaRPr sz="3000" b="1"/>
          </a:p>
          <a:p>
            <a:pPr marL="457200" lvl="0" indent="-419100" algn="just" rtl="0">
              <a:lnSpc>
                <a:spcPct val="100000"/>
              </a:lnSpc>
              <a:spcBef>
                <a:spcPts val="640"/>
              </a:spcBef>
              <a:spcAft>
                <a:spcPts val="0"/>
              </a:spcAft>
              <a:buSzPts val="3000"/>
              <a:buChar char="●"/>
            </a:pPr>
            <a:r>
              <a:rPr lang="en-US" sz="3000" b="1"/>
              <a:t>In 2021, fentanyl was involved in over 77% of adolescent (ages 14-18) overdose deaths in the U.S.</a:t>
            </a:r>
            <a:endParaRPr sz="3000" b="1"/>
          </a:p>
          <a:p>
            <a:pPr marL="457200" lvl="0" indent="-419100" algn="just" rtl="0">
              <a:lnSpc>
                <a:spcPct val="100000"/>
              </a:lnSpc>
              <a:spcBef>
                <a:spcPts val="0"/>
              </a:spcBef>
              <a:spcAft>
                <a:spcPts val="0"/>
              </a:spcAft>
              <a:buSzPts val="3000"/>
              <a:buChar char="●"/>
            </a:pPr>
            <a:r>
              <a:rPr lang="en-US" sz="3000" b="1"/>
              <a:t>In 2022, over 1,000 teens aged 15-19 died from fentanyl-related overdoses, marking a 182% increase from 2019.</a:t>
            </a:r>
            <a:endParaRPr sz="3000" b="1"/>
          </a:p>
          <a:p>
            <a:pPr marL="0" lvl="0" indent="0" algn="just" rtl="0">
              <a:lnSpc>
                <a:spcPct val="100000"/>
              </a:lnSpc>
              <a:spcBef>
                <a:spcPts val="640"/>
              </a:spcBef>
              <a:spcAft>
                <a:spcPts val="0"/>
              </a:spcAft>
              <a:buSzPts val="3200"/>
              <a:buNone/>
            </a:pPr>
            <a:endParaRPr sz="3000" b="1"/>
          </a:p>
          <a:p>
            <a:pPr marL="0" lvl="0" indent="0" algn="just" rtl="0">
              <a:lnSpc>
                <a:spcPct val="100000"/>
              </a:lnSpc>
              <a:spcBef>
                <a:spcPts val="640"/>
              </a:spcBef>
              <a:spcAft>
                <a:spcPts val="0"/>
              </a:spcAft>
              <a:buClr>
                <a:schemeClr val="dk1"/>
              </a:buClr>
              <a:buSzPts val="1100"/>
              <a:buFont typeface="Arial"/>
              <a:buNone/>
            </a:pPr>
            <a:r>
              <a:rPr lang="en-US" sz="3000" b="1"/>
              <a:t>The CDC and other public health entities continue to monitor this issue closely, as the rise in synthetic opioids like fentanyl has significantly impacted youth and young adults.</a:t>
            </a:r>
            <a:endParaRPr sz="3000" b="1"/>
          </a:p>
          <a:p>
            <a:pPr marL="0" lvl="0" indent="0" algn="just" rtl="0">
              <a:lnSpc>
                <a:spcPct val="100000"/>
              </a:lnSpc>
              <a:spcBef>
                <a:spcPts val="640"/>
              </a:spcBef>
              <a:spcAft>
                <a:spcPts val="0"/>
              </a:spcAft>
              <a:buClr>
                <a:schemeClr val="dk1"/>
              </a:buClr>
              <a:buSzPts val="1100"/>
              <a:buFont typeface="Arial"/>
              <a:buNone/>
            </a:pPr>
            <a:endParaRPr sz="2600" b="1"/>
          </a:p>
          <a:p>
            <a:pPr marL="0" lvl="0" indent="0" algn="just" rtl="0">
              <a:lnSpc>
                <a:spcPct val="100000"/>
              </a:lnSpc>
              <a:spcBef>
                <a:spcPts val="640"/>
              </a:spcBef>
              <a:spcAft>
                <a:spcPts val="0"/>
              </a:spcAft>
              <a:buClr>
                <a:schemeClr val="dk1"/>
              </a:buClr>
              <a:buSzPts val="1100"/>
              <a:buFont typeface="Arial"/>
              <a:buNone/>
            </a:pPr>
            <a:endParaRPr sz="2600" b="1"/>
          </a:p>
          <a:p>
            <a:pPr marL="0" lvl="0" indent="0" algn="just" rtl="0">
              <a:lnSpc>
                <a:spcPct val="100000"/>
              </a:lnSpc>
              <a:spcBef>
                <a:spcPts val="640"/>
              </a:spcBef>
              <a:spcAft>
                <a:spcPts val="0"/>
              </a:spcAft>
              <a:buSzPts val="3200"/>
              <a:buNone/>
            </a:pPr>
            <a:endParaRPr sz="2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6"/>
          <p:cNvSpPr txBox="1">
            <a:spLocks noGrp="1"/>
          </p:cNvSpPr>
          <p:nvPr>
            <p:ph type="ctrTitle"/>
          </p:nvPr>
        </p:nvSpPr>
        <p:spPr>
          <a:xfrm>
            <a:off x="2634074" y="4235340"/>
            <a:ext cx="13019850" cy="3127950"/>
          </a:xfrm>
          <a:prstGeom prst="rect">
            <a:avLst/>
          </a:prstGeom>
          <a:noFill/>
          <a:ln>
            <a:noFill/>
          </a:ln>
        </p:spPr>
        <p:txBody>
          <a:bodyPr spcFirstLastPara="1" wrap="square" lIns="342900" tIns="342900" rIns="342900" bIns="0" anchor="b" anchorCtr="0">
            <a:normAutofit fontScale="90000"/>
          </a:bodyPr>
          <a:lstStyle/>
          <a:p>
            <a:pPr marL="0" lvl="0" indent="0" algn="ctr" rtl="0">
              <a:lnSpc>
                <a:spcPct val="80000"/>
              </a:lnSpc>
              <a:spcBef>
                <a:spcPts val="0"/>
              </a:spcBef>
              <a:spcAft>
                <a:spcPts val="0"/>
              </a:spcAft>
              <a:buClr>
                <a:srgbClr val="FFFEFF"/>
              </a:buClr>
              <a:buSzPct val="76042"/>
              <a:buFont typeface="Calibri"/>
              <a:buNone/>
            </a:pPr>
            <a:endParaRPr sz="3550"/>
          </a:p>
          <a:p>
            <a:pPr marL="0" lvl="0" indent="0" algn="ctr" rtl="0">
              <a:lnSpc>
                <a:spcPct val="80000"/>
              </a:lnSpc>
              <a:spcBef>
                <a:spcPts val="0"/>
              </a:spcBef>
              <a:spcAft>
                <a:spcPts val="0"/>
              </a:spcAft>
              <a:buClr>
                <a:srgbClr val="FFFEFF"/>
              </a:buClr>
              <a:buSzPct val="76042"/>
              <a:buFont typeface="Calibri"/>
              <a:buNone/>
            </a:pPr>
            <a:r>
              <a:rPr lang="en-US" sz="3550"/>
              <a:t>Some general statewide trends for the </a:t>
            </a:r>
            <a:r>
              <a:rPr lang="en-US" sz="3550" u="sng"/>
              <a:t>first half of 2022 </a:t>
            </a:r>
            <a:r>
              <a:rPr lang="en-US" sz="3550"/>
              <a:t>(January – June) are listed below. All comparisons are made to January - June 2021 data unless otherwise noted</a:t>
            </a:r>
            <a:br>
              <a:rPr lang="en-US" sz="4016"/>
            </a:br>
            <a:br>
              <a:rPr lang="en-US" sz="4016"/>
            </a:br>
            <a:r>
              <a:rPr lang="en-US" sz="3550"/>
              <a:t>3,969 opioid-</a:t>
            </a:r>
            <a:r>
              <a:rPr lang="en-US" sz="3550" b="1" i="1"/>
              <a:t>related</a:t>
            </a:r>
            <a:r>
              <a:rPr lang="en-US" sz="3550"/>
              <a:t> deaths were reported, which is a </a:t>
            </a:r>
            <a:r>
              <a:rPr lang="en-US" sz="3550" u="sng"/>
              <a:t>7 percent decrease </a:t>
            </a:r>
            <a:r>
              <a:rPr lang="en-US" sz="3550"/>
              <a:t>(313 less). </a:t>
            </a:r>
            <a:br>
              <a:rPr lang="en-US" sz="3550"/>
            </a:br>
            <a:br>
              <a:rPr lang="en-US" sz="3550"/>
            </a:br>
            <a:r>
              <a:rPr lang="en-US" sz="3550"/>
              <a:t>3,003 opioid-</a:t>
            </a:r>
            <a:r>
              <a:rPr lang="en-US" sz="3550" b="1" i="1"/>
              <a:t>caused</a:t>
            </a:r>
            <a:r>
              <a:rPr lang="en-US" sz="3550"/>
              <a:t> deaths were reported, which is a </a:t>
            </a:r>
            <a:r>
              <a:rPr lang="en-US" sz="3550" u="sng"/>
              <a:t>10 percent decrease </a:t>
            </a:r>
            <a:r>
              <a:rPr lang="en-US" sz="3550"/>
              <a:t>(333 less).</a:t>
            </a:r>
            <a:br>
              <a:rPr lang="en-US" sz="2700"/>
            </a:br>
            <a:endParaRPr sz="2700"/>
          </a:p>
        </p:txBody>
      </p:sp>
      <p:sp>
        <p:nvSpPr>
          <p:cNvPr id="222" name="Google Shape;222;p16"/>
          <p:cNvSpPr txBox="1">
            <a:spLocks noGrp="1"/>
          </p:cNvSpPr>
          <p:nvPr>
            <p:ph type="subTitle" idx="1"/>
          </p:nvPr>
        </p:nvSpPr>
        <p:spPr>
          <a:xfrm>
            <a:off x="2639034" y="7363290"/>
            <a:ext cx="13009950" cy="1984050"/>
          </a:xfrm>
          <a:prstGeom prst="rect">
            <a:avLst/>
          </a:prstGeom>
          <a:noFill/>
          <a:ln>
            <a:noFill/>
          </a:ln>
        </p:spPr>
        <p:txBody>
          <a:bodyPr spcFirstLastPara="1" wrap="square" lIns="137125" tIns="0" rIns="137125" bIns="68550" anchor="t" anchorCtr="0">
            <a:normAutofit/>
          </a:bodyPr>
          <a:lstStyle/>
          <a:p>
            <a:pPr marL="0" lvl="0" indent="0" algn="ctr" rtl="0">
              <a:lnSpc>
                <a:spcPct val="100000"/>
              </a:lnSpc>
              <a:spcBef>
                <a:spcPts val="0"/>
              </a:spcBef>
              <a:spcAft>
                <a:spcPts val="0"/>
              </a:spcAft>
              <a:buClr>
                <a:srgbClr val="888888"/>
              </a:buClr>
              <a:buSzPts val="1980"/>
              <a:buNone/>
            </a:pPr>
            <a:r>
              <a:rPr lang="en-US" b="1">
                <a:solidFill>
                  <a:srgbClr val="960000"/>
                </a:solidFill>
              </a:rPr>
              <a:t>Improved access to treatment and recovery services along with the distribution of Narcan appears to be working towards decreasing overdose deaths! </a:t>
            </a:r>
            <a:endParaRPr b="1">
              <a:solidFill>
                <a:srgbClr val="960000"/>
              </a:solidFill>
            </a:endParaRPr>
          </a:p>
          <a:p>
            <a:pPr marL="0" lvl="0" indent="0" algn="ctr" rtl="0">
              <a:lnSpc>
                <a:spcPct val="100000"/>
              </a:lnSpc>
              <a:spcBef>
                <a:spcPts val="1500"/>
              </a:spcBef>
              <a:spcAft>
                <a:spcPts val="0"/>
              </a:spcAft>
              <a:buClr>
                <a:srgbClr val="888888"/>
              </a:buClr>
              <a:buSzPts val="1980"/>
              <a:buNone/>
            </a:pPr>
            <a:endParaRPr/>
          </a:p>
        </p:txBody>
      </p:sp>
      <p:sp>
        <p:nvSpPr>
          <p:cNvPr id="223" name="Google Shape;223;p16"/>
          <p:cNvSpPr txBox="1"/>
          <p:nvPr/>
        </p:nvSpPr>
        <p:spPr>
          <a:xfrm>
            <a:off x="2063375" y="1677225"/>
            <a:ext cx="14368800" cy="1616100"/>
          </a:xfrm>
          <a:prstGeom prst="rect">
            <a:avLst/>
          </a:prstGeom>
          <a:noFill/>
          <a:ln>
            <a:noFill/>
          </a:ln>
        </p:spPr>
        <p:txBody>
          <a:bodyPr spcFirstLastPara="1" wrap="square" lIns="137125" tIns="68550" rIns="137125" bIns="6855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2022 Medical Examiners Commission Interim Drug Report</a:t>
            </a:r>
            <a:r>
              <a:rPr lang="en-US" sz="4800" b="1" i="0" u="none" strike="noStrike" cap="none">
                <a:solidFill>
                  <a:srgbClr val="960000"/>
                </a:solidFill>
                <a:latin typeface="Rockwell"/>
                <a:ea typeface="Rockwell"/>
                <a:cs typeface="Rockwell"/>
                <a:sym typeface="Rockwell"/>
              </a:rPr>
              <a:t> </a:t>
            </a:r>
            <a:endParaRPr sz="4800" b="1" i="0" u="none" strike="noStrike" cap="none">
              <a:solidFill>
                <a:srgbClr val="960000"/>
              </a:solidFill>
              <a:latin typeface="Rockwell"/>
              <a:ea typeface="Rockwell"/>
              <a:cs typeface="Rockwell"/>
              <a:sym typeface="Rockwell"/>
            </a:endParaRPr>
          </a:p>
        </p:txBody>
      </p:sp>
      <p:pic>
        <p:nvPicPr>
          <p:cNvPr id="224" name="Google Shape;224;p16"/>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 y="1"/>
            <a:ext cx="2063363" cy="204843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7"/>
          <p:cNvSpPr txBox="1">
            <a:spLocks noGrp="1"/>
          </p:cNvSpPr>
          <p:nvPr>
            <p:ph type="title"/>
          </p:nvPr>
        </p:nvSpPr>
        <p:spPr>
          <a:xfrm>
            <a:off x="1387875" y="2302538"/>
            <a:ext cx="8664900" cy="709500"/>
          </a:xfrm>
          <a:prstGeom prst="rect">
            <a:avLst/>
          </a:prstGeom>
          <a:noFill/>
          <a:ln>
            <a:noFill/>
          </a:ln>
        </p:spPr>
        <p:txBody>
          <a:bodyPr spcFirstLastPara="1" wrap="square" lIns="342900" tIns="342900" rIns="342900" bIns="0" anchor="b" anchorCtr="0">
            <a:noAutofit/>
          </a:bodyPr>
          <a:lstStyle/>
          <a:p>
            <a:pPr marL="0" lvl="0" indent="0" algn="ctr" rtl="0">
              <a:lnSpc>
                <a:spcPct val="85000"/>
              </a:lnSpc>
              <a:spcBef>
                <a:spcPts val="0"/>
              </a:spcBef>
              <a:spcAft>
                <a:spcPts val="0"/>
              </a:spcAft>
              <a:buClr>
                <a:srgbClr val="FFFEFF"/>
              </a:buClr>
              <a:buSzPts val="4000"/>
              <a:buFont typeface="Algerian"/>
              <a:buNone/>
            </a:pPr>
            <a:r>
              <a:rPr lang="en-US" sz="4800">
                <a:solidFill>
                  <a:srgbClr val="960000"/>
                </a:solidFill>
                <a:latin typeface="Algerian"/>
                <a:ea typeface="Algerian"/>
                <a:cs typeface="Algerian"/>
                <a:sym typeface="Algerian"/>
              </a:rPr>
              <a:t>Narcan Nasal Spray</a:t>
            </a:r>
            <a:endParaRPr sz="4800">
              <a:solidFill>
                <a:srgbClr val="960000"/>
              </a:solidFill>
              <a:latin typeface="Algerian"/>
              <a:ea typeface="Algerian"/>
              <a:cs typeface="Algerian"/>
              <a:sym typeface="Algerian"/>
            </a:endParaRPr>
          </a:p>
        </p:txBody>
      </p:sp>
      <p:sp>
        <p:nvSpPr>
          <p:cNvPr id="230" name="Google Shape;230;p17"/>
          <p:cNvSpPr txBox="1">
            <a:spLocks noGrp="1"/>
          </p:cNvSpPr>
          <p:nvPr>
            <p:ph type="body" idx="1"/>
          </p:nvPr>
        </p:nvSpPr>
        <p:spPr>
          <a:xfrm>
            <a:off x="1387940" y="3251193"/>
            <a:ext cx="8664750" cy="1911150"/>
          </a:xfrm>
          <a:prstGeom prst="rect">
            <a:avLst/>
          </a:prstGeom>
          <a:noFill/>
          <a:ln>
            <a:noFill/>
          </a:ln>
        </p:spPr>
        <p:txBody>
          <a:bodyPr spcFirstLastPara="1" wrap="square" lIns="137125" tIns="68550" rIns="137125" bIns="68550" anchor="t" anchorCtr="0">
            <a:noAutofit/>
          </a:bodyPr>
          <a:lstStyle/>
          <a:p>
            <a:pPr marL="0" marR="0" lvl="0" indent="0" algn="ctr" rtl="0">
              <a:lnSpc>
                <a:spcPct val="100000"/>
              </a:lnSpc>
              <a:spcBef>
                <a:spcPts val="0"/>
              </a:spcBef>
              <a:spcAft>
                <a:spcPts val="0"/>
              </a:spcAft>
              <a:buClr>
                <a:schemeClr val="dk1"/>
              </a:buClr>
              <a:buSzPts val="1683"/>
              <a:buFont typeface="Arial"/>
              <a:buNone/>
            </a:pPr>
            <a:r>
              <a:rPr lang="en-US" sz="3200" b="0" i="0" u="none" strike="noStrike" cap="none">
                <a:solidFill>
                  <a:schemeClr val="dk1"/>
                </a:solidFill>
                <a:latin typeface="Calibri"/>
                <a:ea typeface="Calibri"/>
                <a:cs typeface="Calibri"/>
                <a:sym typeface="Calibri"/>
              </a:rPr>
              <a:t>Naloxone saves lives because it can very quickly restore normal breathing to a person whose breathing has slowed or stopped as a result of overdosing on opioid medications, heroin, or other drugs (e.g., cocaine, methamphetamine) that are mixed or laced with the opioid fentanyl.</a:t>
            </a:r>
            <a:endParaRPr sz="3200" b="0" i="0" u="none" strike="noStrike" cap="none">
              <a:solidFill>
                <a:schemeClr val="dk1"/>
              </a:solidFill>
              <a:latin typeface="Calibri"/>
              <a:ea typeface="Calibri"/>
              <a:cs typeface="Calibri"/>
              <a:sym typeface="Calibri"/>
            </a:endParaRPr>
          </a:p>
        </p:txBody>
      </p:sp>
      <p:pic>
        <p:nvPicPr>
          <p:cNvPr id="231" name="Google Shape;231;p17"/>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2331450" y="6339650"/>
            <a:ext cx="6777749" cy="3708125"/>
          </a:xfrm>
          <a:prstGeom prst="rect">
            <a:avLst/>
          </a:prstGeom>
          <a:noFill/>
          <a:ln>
            <a:noFill/>
          </a:ln>
        </p:spPr>
      </p:pic>
      <p:pic>
        <p:nvPicPr>
          <p:cNvPr id="232" name="Google Shape;232;p17"/>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0" y="1"/>
            <a:ext cx="2078325" cy="2063363"/>
          </a:xfrm>
          <a:prstGeom prst="rect">
            <a:avLst/>
          </a:prstGeom>
          <a:noFill/>
          <a:ln>
            <a:noFill/>
          </a:ln>
        </p:spPr>
      </p:pic>
      <p:pic>
        <p:nvPicPr>
          <p:cNvPr id="233" name="Google Shape;233;p17"/>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11674725" y="3012050"/>
            <a:ext cx="5261355" cy="526135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20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18"/>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3335150" y="3095025"/>
            <a:ext cx="11219049" cy="6608850"/>
          </a:xfrm>
          <a:prstGeom prst="rect">
            <a:avLst/>
          </a:prstGeom>
          <a:noFill/>
          <a:ln>
            <a:noFill/>
          </a:ln>
        </p:spPr>
      </p:pic>
      <p:sp>
        <p:nvSpPr>
          <p:cNvPr id="239" name="Google Shape;239;p18"/>
          <p:cNvSpPr txBox="1"/>
          <p:nvPr/>
        </p:nvSpPr>
        <p:spPr>
          <a:xfrm>
            <a:off x="5946775" y="1738725"/>
            <a:ext cx="5995800" cy="877200"/>
          </a:xfrm>
          <a:prstGeom prst="rect">
            <a:avLst/>
          </a:prstGeom>
          <a:noFill/>
          <a:ln>
            <a:noFill/>
          </a:ln>
        </p:spPr>
        <p:txBody>
          <a:bodyPr spcFirstLastPara="1" wrap="square" lIns="137125" tIns="68550" rIns="137125" bIns="6855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Naloxone</a:t>
            </a:r>
            <a:endParaRPr sz="4800" b="1" i="0" u="none" strike="noStrike" cap="none">
              <a:solidFill>
                <a:srgbClr val="960000"/>
              </a:solidFill>
              <a:latin typeface="Algerian"/>
              <a:ea typeface="Algerian"/>
              <a:cs typeface="Algerian"/>
              <a:sym typeface="Algerian"/>
            </a:endParaRPr>
          </a:p>
        </p:txBody>
      </p:sp>
      <p:pic>
        <p:nvPicPr>
          <p:cNvPr id="240" name="Google Shape;240;p18"/>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0" y="0"/>
            <a:ext cx="2099925" cy="2099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g2d332a11f70_0_5"/>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3489475" y="47388"/>
            <a:ext cx="11309051" cy="4020015"/>
          </a:xfrm>
          <a:prstGeom prst="rect">
            <a:avLst/>
          </a:prstGeom>
          <a:noFill/>
          <a:ln>
            <a:noFill/>
          </a:ln>
        </p:spPr>
      </p:pic>
      <p:pic>
        <p:nvPicPr>
          <p:cNvPr id="247" name="Google Shape;247;g2d332a11f70_0_5"/>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4104976" y="4067400"/>
            <a:ext cx="10078049" cy="6200342"/>
          </a:xfrm>
          <a:prstGeom prst="rect">
            <a:avLst/>
          </a:prstGeom>
          <a:noFill/>
          <a:ln>
            <a:noFill/>
          </a:ln>
        </p:spPr>
      </p:pic>
      <p:sp>
        <p:nvSpPr>
          <p:cNvPr id="248" name="Google Shape;248;g2d332a11f70_0_5"/>
          <p:cNvSpPr/>
          <p:nvPr/>
        </p:nvSpPr>
        <p:spPr>
          <a:xfrm>
            <a:off x="20042" y="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5">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249" name="Google Shape;249;g2d332a11f70_0_5"/>
          <p:cNvSpPr/>
          <p:nvPr/>
        </p:nvSpPr>
        <p:spPr>
          <a:xfrm rot="10800000">
            <a:off x="14173998" y="6178663"/>
            <a:ext cx="4114800" cy="4114800"/>
          </a:xfrm>
          <a:custGeom>
            <a:avLst/>
            <a:gdLst/>
            <a:ahLst/>
            <a:cxnLst/>
            <a:rect l="l" t="t" r="r" b="b"/>
            <a:pathLst>
              <a:path w="4114800" h="4114800" extrusionOk="0">
                <a:moveTo>
                  <a:pt x="4114800" y="4114800"/>
                </a:moveTo>
                <a:lnTo>
                  <a:pt x="0" y="4114800"/>
                </a:lnTo>
                <a:lnTo>
                  <a:pt x="0" y="0"/>
                </a:lnTo>
                <a:lnTo>
                  <a:pt x="4114800" y="0"/>
                </a:lnTo>
                <a:lnTo>
                  <a:pt x="4114800" y="4114800"/>
                </a:lnTo>
                <a:close/>
              </a:path>
            </a:pathLst>
          </a:custGeom>
          <a:blipFill rotWithShape="1">
            <a:blip r:embed="rId5">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grpSp>
        <p:nvGrpSpPr>
          <p:cNvPr id="254" name="Google Shape;254;p19"/>
          <p:cNvGrpSpPr/>
          <p:nvPr/>
        </p:nvGrpSpPr>
        <p:grpSpPr>
          <a:xfrm>
            <a:off x="1047951" y="2068451"/>
            <a:ext cx="12562963" cy="7440514"/>
            <a:chOff x="262406" y="0"/>
            <a:chExt cx="8375309" cy="4960341"/>
          </a:xfrm>
        </p:grpSpPr>
        <p:sp>
          <p:nvSpPr>
            <p:cNvPr id="255" name="Google Shape;255;p19"/>
            <p:cNvSpPr/>
            <p:nvPr/>
          </p:nvSpPr>
          <p:spPr>
            <a:xfrm rot="4396374">
              <a:off x="1897503" y="987069"/>
              <a:ext cx="4282061" cy="2986203"/>
            </a:xfrm>
            <a:custGeom>
              <a:avLst/>
              <a:gdLst/>
              <a:ahLst/>
              <a:cxnLst/>
              <a:rect l="l" t="t" r="r" b="b"/>
              <a:pathLst>
                <a:path w="120000" h="120000" extrusionOk="0">
                  <a:moveTo>
                    <a:pt x="0" y="120000"/>
                  </a:moveTo>
                  <a:quadBezTo>
                    <a:pt x="20000" y="40000"/>
                    <a:pt x="93748" y="15000"/>
                  </a:quadBezTo>
                  <a:lnTo>
                    <a:pt x="92569" y="0"/>
                  </a:lnTo>
                  <a:lnTo>
                    <a:pt x="120000" y="18786"/>
                  </a:lnTo>
                  <a:lnTo>
                    <a:pt x="96465" y="49572"/>
                  </a:lnTo>
                  <a:lnTo>
                    <a:pt x="95286" y="34572"/>
                  </a:lnTo>
                  <a:quadBezTo>
                    <a:pt x="30000" y="44572"/>
                    <a:pt x="0" y="120000"/>
                  </a:quadBezTo>
                  <a:close/>
                </a:path>
              </a:pathLst>
            </a:custGeom>
            <a:solidFill>
              <a:srgbClr val="F81B00"/>
            </a:solidFill>
            <a:ln w="15875" cap="flat" cmpd="sng">
              <a:solidFill>
                <a:schemeClr val="lt1"/>
              </a:solidFill>
              <a:prstDash val="solid"/>
              <a:round/>
              <a:headEnd type="none" w="sm" len="sm"/>
              <a:tailEnd type="none" w="sm" len="sm"/>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56" name="Google Shape;256;p19"/>
            <p:cNvSpPr/>
            <p:nvPr/>
          </p:nvSpPr>
          <p:spPr>
            <a:xfrm>
              <a:off x="3356982" y="1281752"/>
              <a:ext cx="108135" cy="108135"/>
            </a:xfrm>
            <a:prstGeom prst="ellipse">
              <a:avLst/>
            </a:prstGeom>
            <a:solidFill>
              <a:srgbClr val="FBA8A7"/>
            </a:solidFill>
            <a:ln w="15875" cap="flat" cmpd="sng">
              <a:solidFill>
                <a:schemeClr val="lt1"/>
              </a:solidFill>
              <a:prstDash val="solid"/>
              <a:round/>
              <a:headEnd type="none" w="sm" len="sm"/>
              <a:tailEnd type="none" w="sm" len="sm"/>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57" name="Google Shape;257;p19"/>
            <p:cNvSpPr/>
            <p:nvPr/>
          </p:nvSpPr>
          <p:spPr>
            <a:xfrm>
              <a:off x="3875338" y="1644353"/>
              <a:ext cx="108135" cy="108135"/>
            </a:xfrm>
            <a:prstGeom prst="ellipse">
              <a:avLst/>
            </a:prstGeom>
            <a:solidFill>
              <a:srgbClr val="FBA8A7"/>
            </a:solidFill>
            <a:ln w="15875" cap="flat" cmpd="sng">
              <a:solidFill>
                <a:schemeClr val="lt1"/>
              </a:solidFill>
              <a:prstDash val="solid"/>
              <a:round/>
              <a:headEnd type="none" w="sm" len="sm"/>
              <a:tailEnd type="none" w="sm" len="sm"/>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58" name="Google Shape;258;p19"/>
            <p:cNvSpPr/>
            <p:nvPr/>
          </p:nvSpPr>
          <p:spPr>
            <a:xfrm>
              <a:off x="4311848" y="2066974"/>
              <a:ext cx="108135" cy="108135"/>
            </a:xfrm>
            <a:prstGeom prst="ellipse">
              <a:avLst/>
            </a:prstGeom>
            <a:solidFill>
              <a:srgbClr val="FBA8A7"/>
            </a:solidFill>
            <a:ln w="15875" cap="flat" cmpd="sng">
              <a:solidFill>
                <a:schemeClr val="lt1"/>
              </a:solidFill>
              <a:prstDash val="solid"/>
              <a:round/>
              <a:headEnd type="none" w="sm" len="sm"/>
              <a:tailEnd type="none" w="sm" len="sm"/>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59" name="Google Shape;259;p19"/>
            <p:cNvSpPr/>
            <p:nvPr/>
          </p:nvSpPr>
          <p:spPr>
            <a:xfrm>
              <a:off x="498374" y="253868"/>
              <a:ext cx="2988000" cy="793800"/>
            </a:xfrm>
            <a:prstGeom prst="rect">
              <a:avLst/>
            </a:prstGeom>
            <a:noFill/>
            <a:ln>
              <a:noFill/>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60" name="Google Shape;260;p19"/>
            <p:cNvSpPr txBox="1"/>
            <p:nvPr/>
          </p:nvSpPr>
          <p:spPr>
            <a:xfrm>
              <a:off x="262406" y="311983"/>
              <a:ext cx="3611700" cy="521700"/>
            </a:xfrm>
            <a:prstGeom prst="rect">
              <a:avLst/>
            </a:prstGeom>
            <a:noFill/>
            <a:ln>
              <a:noFill/>
            </a:ln>
          </p:spPr>
          <p:txBody>
            <a:bodyPr spcFirstLastPara="1" wrap="square" lIns="36175" tIns="36175" rIns="36175" bIns="36175" anchor="b" anchorCtr="0">
              <a:noAutofit/>
            </a:bodyPr>
            <a:lstStyle/>
            <a:p>
              <a:pPr marL="0" marR="0" lvl="0" indent="0" algn="ctr" rtl="0">
                <a:lnSpc>
                  <a:spcPct val="9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Ingestion of excess heroin/opioid</a:t>
              </a:r>
              <a:endParaRPr sz="3200" b="1" i="0" u="none" strike="noStrike" cap="none">
                <a:solidFill>
                  <a:schemeClr val="dk1"/>
                </a:solidFill>
                <a:latin typeface="Calibri"/>
                <a:ea typeface="Calibri"/>
                <a:cs typeface="Calibri"/>
                <a:sym typeface="Calibri"/>
              </a:endParaRPr>
            </a:p>
          </p:txBody>
        </p:sp>
        <p:sp>
          <p:nvSpPr>
            <p:cNvPr id="261" name="Google Shape;261;p19"/>
            <p:cNvSpPr/>
            <p:nvPr/>
          </p:nvSpPr>
          <p:spPr>
            <a:xfrm>
              <a:off x="4011252" y="938992"/>
              <a:ext cx="3055570" cy="793654"/>
            </a:xfrm>
            <a:prstGeom prst="rect">
              <a:avLst/>
            </a:prstGeom>
            <a:noFill/>
            <a:ln>
              <a:noFill/>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62" name="Google Shape;262;p19"/>
            <p:cNvSpPr txBox="1"/>
            <p:nvPr/>
          </p:nvSpPr>
          <p:spPr>
            <a:xfrm>
              <a:off x="3874106" y="939958"/>
              <a:ext cx="2728200" cy="450900"/>
            </a:xfrm>
            <a:prstGeom prst="rect">
              <a:avLst/>
            </a:prstGeom>
            <a:noFill/>
            <a:ln>
              <a:noFill/>
            </a:ln>
          </p:spPr>
          <p:txBody>
            <a:bodyPr spcFirstLastPara="1" wrap="square" lIns="36175" tIns="36175" rIns="36175" bIns="36175" anchor="ctr" anchorCtr="0">
              <a:noAutofit/>
            </a:bodyPr>
            <a:lstStyle/>
            <a:p>
              <a:pPr marL="0" marR="0" lvl="0" indent="0" algn="ctr" rtl="0">
                <a:lnSpc>
                  <a:spcPct val="90000"/>
                </a:lnSpc>
                <a:spcBef>
                  <a:spcPts val="0"/>
                </a:spcBef>
                <a:spcAft>
                  <a:spcPts val="0"/>
                </a:spcAft>
                <a:buClr>
                  <a:srgbClr val="000000"/>
                </a:buClr>
                <a:buSzPts val="2500"/>
                <a:buFont typeface="Arial"/>
                <a:buNone/>
              </a:pPr>
              <a:r>
                <a:rPr lang="en-US" sz="2500" b="1" i="0" u="none" strike="noStrike" cap="none">
                  <a:solidFill>
                    <a:schemeClr val="dk1"/>
                  </a:solidFill>
                  <a:latin typeface="Calibri"/>
                  <a:ea typeface="Calibri"/>
                  <a:cs typeface="Calibri"/>
                  <a:sym typeface="Calibri"/>
                </a:rPr>
                <a:t>Breathing effort slows</a:t>
              </a:r>
              <a:endParaRPr sz="2500" b="1" i="0" u="none" strike="noStrike" cap="none">
                <a:solidFill>
                  <a:schemeClr val="dk1"/>
                </a:solidFill>
                <a:latin typeface="Calibri"/>
                <a:ea typeface="Calibri"/>
                <a:cs typeface="Calibri"/>
                <a:sym typeface="Calibri"/>
              </a:endParaRPr>
            </a:p>
          </p:txBody>
        </p:sp>
        <p:sp>
          <p:nvSpPr>
            <p:cNvPr id="263" name="Google Shape;263;p19"/>
            <p:cNvSpPr/>
            <p:nvPr/>
          </p:nvSpPr>
          <p:spPr>
            <a:xfrm>
              <a:off x="1104170" y="1363149"/>
              <a:ext cx="2510222" cy="793654"/>
            </a:xfrm>
            <a:prstGeom prst="rect">
              <a:avLst/>
            </a:prstGeom>
            <a:noFill/>
            <a:ln>
              <a:noFill/>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64" name="Google Shape;264;p19"/>
            <p:cNvSpPr txBox="1"/>
            <p:nvPr/>
          </p:nvSpPr>
          <p:spPr>
            <a:xfrm>
              <a:off x="951970" y="1145662"/>
              <a:ext cx="2510100" cy="793800"/>
            </a:xfrm>
            <a:prstGeom prst="rect">
              <a:avLst/>
            </a:prstGeom>
            <a:noFill/>
            <a:ln>
              <a:noFill/>
            </a:ln>
          </p:spPr>
          <p:txBody>
            <a:bodyPr spcFirstLastPara="1" wrap="square" lIns="36175" tIns="36175" rIns="36175" bIns="36175"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en-US" sz="2700" b="1" i="0" u="none" strike="noStrike" cap="none">
                  <a:solidFill>
                    <a:schemeClr val="lt1"/>
                  </a:solidFill>
                  <a:latin typeface="Calibri"/>
                  <a:ea typeface="Calibri"/>
                  <a:cs typeface="Calibri"/>
                  <a:sym typeface="Calibri"/>
                </a:rPr>
                <a:t>Loss of consciousness</a:t>
              </a:r>
              <a:endParaRPr sz="1950" b="1" i="0" u="none" strike="noStrike" cap="none">
                <a:solidFill>
                  <a:schemeClr val="lt1"/>
                </a:solidFill>
                <a:latin typeface="Calibri"/>
                <a:ea typeface="Calibri"/>
                <a:cs typeface="Calibri"/>
                <a:sym typeface="Calibri"/>
              </a:endParaRPr>
            </a:p>
          </p:txBody>
        </p:sp>
        <p:sp>
          <p:nvSpPr>
            <p:cNvPr id="265" name="Google Shape;265;p19"/>
            <p:cNvSpPr/>
            <p:nvPr/>
          </p:nvSpPr>
          <p:spPr>
            <a:xfrm>
              <a:off x="4689429" y="2534238"/>
              <a:ext cx="108135" cy="108135"/>
            </a:xfrm>
            <a:prstGeom prst="ellipse">
              <a:avLst/>
            </a:prstGeom>
            <a:solidFill>
              <a:srgbClr val="FBA8A7"/>
            </a:solidFill>
            <a:ln w="15875" cap="flat" cmpd="sng">
              <a:solidFill>
                <a:schemeClr val="lt1"/>
              </a:solidFill>
              <a:prstDash val="solid"/>
              <a:round/>
              <a:headEnd type="none" w="sm" len="sm"/>
              <a:tailEnd type="none" w="sm" len="sm"/>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66" name="Google Shape;266;p19"/>
            <p:cNvSpPr txBox="1"/>
            <p:nvPr/>
          </p:nvSpPr>
          <p:spPr>
            <a:xfrm>
              <a:off x="4483915" y="1565638"/>
              <a:ext cx="4153800" cy="793800"/>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Clr>
                  <a:srgbClr val="000000"/>
                </a:buClr>
                <a:buSzPts val="2500"/>
                <a:buFont typeface="Arial"/>
                <a:buNone/>
              </a:pPr>
              <a:r>
                <a:rPr lang="en-US" sz="2500" b="1" i="0" u="none" strike="noStrike" cap="none">
                  <a:solidFill>
                    <a:schemeClr val="dk1"/>
                  </a:solidFill>
                  <a:latin typeface="Calibri"/>
                  <a:ea typeface="Calibri"/>
                  <a:cs typeface="Calibri"/>
                  <a:sym typeface="Calibri"/>
                </a:rPr>
                <a:t>Slowing of breathing deprives brain, heart, and body of oxygen</a:t>
              </a:r>
              <a:endParaRPr sz="2500" b="1" i="0" u="none" strike="noStrike" cap="none">
                <a:solidFill>
                  <a:schemeClr val="dk1"/>
                </a:solidFill>
                <a:latin typeface="Calibri"/>
                <a:ea typeface="Calibri"/>
                <a:cs typeface="Calibri"/>
                <a:sym typeface="Calibri"/>
              </a:endParaRPr>
            </a:p>
          </p:txBody>
        </p:sp>
        <p:sp>
          <p:nvSpPr>
            <p:cNvPr id="267" name="Google Shape;267;p19"/>
            <p:cNvSpPr/>
            <p:nvPr/>
          </p:nvSpPr>
          <p:spPr>
            <a:xfrm>
              <a:off x="358003" y="2223288"/>
              <a:ext cx="3420520" cy="793654"/>
            </a:xfrm>
            <a:prstGeom prst="rect">
              <a:avLst/>
            </a:prstGeom>
            <a:noFill/>
            <a:ln>
              <a:noFill/>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68" name="Google Shape;268;p19"/>
            <p:cNvSpPr txBox="1"/>
            <p:nvPr/>
          </p:nvSpPr>
          <p:spPr>
            <a:xfrm>
              <a:off x="498365" y="1809776"/>
              <a:ext cx="3420600" cy="793800"/>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en-US" sz="2700" b="1" i="0" u="none" strike="noStrike" cap="none">
                  <a:solidFill>
                    <a:schemeClr val="lt1"/>
                  </a:solidFill>
                  <a:latin typeface="Calibri"/>
                  <a:ea typeface="Calibri"/>
                  <a:cs typeface="Calibri"/>
                  <a:sym typeface="Calibri"/>
                </a:rPr>
                <a:t>Irreversible damage occurs to brain and other organs</a:t>
              </a:r>
              <a:endParaRPr sz="2700" b="1" i="0" u="none" strike="noStrike" cap="none">
                <a:solidFill>
                  <a:schemeClr val="lt1"/>
                </a:solidFill>
                <a:latin typeface="Calibri"/>
                <a:ea typeface="Calibri"/>
                <a:cs typeface="Calibri"/>
                <a:sym typeface="Calibri"/>
              </a:endParaRPr>
            </a:p>
          </p:txBody>
        </p:sp>
        <p:sp>
          <p:nvSpPr>
            <p:cNvPr id="269" name="Google Shape;269;p19"/>
            <p:cNvSpPr/>
            <p:nvPr/>
          </p:nvSpPr>
          <p:spPr>
            <a:xfrm>
              <a:off x="4993895" y="3010927"/>
              <a:ext cx="108135" cy="108135"/>
            </a:xfrm>
            <a:prstGeom prst="ellipse">
              <a:avLst/>
            </a:prstGeom>
            <a:solidFill>
              <a:srgbClr val="FBA8A7"/>
            </a:solidFill>
            <a:ln w="15875" cap="flat" cmpd="sng">
              <a:solidFill>
                <a:schemeClr val="lt1"/>
              </a:solidFill>
              <a:prstDash val="solid"/>
              <a:round/>
              <a:headEnd type="none" w="sm" len="sm"/>
              <a:tailEnd type="none" w="sm" len="sm"/>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70" name="Google Shape;270;p19"/>
            <p:cNvSpPr/>
            <p:nvPr/>
          </p:nvSpPr>
          <p:spPr>
            <a:xfrm>
              <a:off x="5420799" y="2650564"/>
              <a:ext cx="2834145" cy="793654"/>
            </a:xfrm>
            <a:prstGeom prst="rect">
              <a:avLst/>
            </a:prstGeom>
            <a:noFill/>
            <a:ln>
              <a:noFill/>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71" name="Google Shape;271;p19"/>
            <p:cNvSpPr txBox="1"/>
            <p:nvPr/>
          </p:nvSpPr>
          <p:spPr>
            <a:xfrm>
              <a:off x="5530472" y="2707249"/>
              <a:ext cx="2436300" cy="411900"/>
            </a:xfrm>
            <a:prstGeom prst="rect">
              <a:avLst/>
            </a:prstGeom>
            <a:noFill/>
            <a:ln>
              <a:noFill/>
            </a:ln>
          </p:spPr>
          <p:txBody>
            <a:bodyPr spcFirstLastPara="1" wrap="square" lIns="34275" tIns="34275" rIns="34275" bIns="34275" anchor="ctr" anchorCtr="0">
              <a:noAutofit/>
            </a:bodyPr>
            <a:lstStyle/>
            <a:p>
              <a:pPr marL="0" marR="0" lvl="0" indent="0" algn="ctr" rtl="0">
                <a:lnSpc>
                  <a:spcPct val="90000"/>
                </a:lnSpc>
                <a:spcBef>
                  <a:spcPts val="0"/>
                </a:spcBef>
                <a:spcAft>
                  <a:spcPts val="0"/>
                </a:spcAft>
                <a:buClr>
                  <a:srgbClr val="000000"/>
                </a:buClr>
                <a:buSzPts val="2500"/>
                <a:buFont typeface="Arial"/>
                <a:buNone/>
              </a:pPr>
              <a:r>
                <a:rPr lang="en-US" sz="2500" b="1" i="0" u="none" strike="noStrike" cap="none">
                  <a:solidFill>
                    <a:schemeClr val="dk1"/>
                  </a:solidFill>
                  <a:latin typeface="Calibri"/>
                  <a:ea typeface="Calibri"/>
                  <a:cs typeface="Calibri"/>
                  <a:sym typeface="Calibri"/>
                </a:rPr>
                <a:t>Cardiac arrest occurs</a:t>
              </a:r>
              <a:endParaRPr sz="2500" b="1" i="0" u="none" strike="noStrike" cap="none">
                <a:solidFill>
                  <a:schemeClr val="dk1"/>
                </a:solidFill>
                <a:latin typeface="Calibri"/>
                <a:ea typeface="Calibri"/>
                <a:cs typeface="Calibri"/>
                <a:sym typeface="Calibri"/>
              </a:endParaRPr>
            </a:p>
          </p:txBody>
        </p:sp>
        <p:sp>
          <p:nvSpPr>
            <p:cNvPr id="272" name="Google Shape;272;p19"/>
            <p:cNvSpPr/>
            <p:nvPr/>
          </p:nvSpPr>
          <p:spPr>
            <a:xfrm>
              <a:off x="4338634" y="4166687"/>
              <a:ext cx="2728188" cy="793654"/>
            </a:xfrm>
            <a:prstGeom prst="rect">
              <a:avLst/>
            </a:prstGeom>
            <a:noFill/>
            <a:ln>
              <a:noFill/>
            </a:ln>
          </p:spPr>
          <p:txBody>
            <a:bodyPr spcFirstLastPara="1" wrap="square" lIns="137125" tIns="137125" rIns="137125" bIns="137125" anchor="ctr" anchorCtr="0">
              <a:noAutofit/>
            </a:bodyPr>
            <a:lstStyle/>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Calibri"/>
                <a:ea typeface="Calibri"/>
                <a:cs typeface="Calibri"/>
                <a:sym typeface="Calibri"/>
              </a:endParaRPr>
            </a:p>
          </p:txBody>
        </p:sp>
        <p:sp>
          <p:nvSpPr>
            <p:cNvPr id="273" name="Google Shape;273;p19"/>
            <p:cNvSpPr txBox="1"/>
            <p:nvPr/>
          </p:nvSpPr>
          <p:spPr>
            <a:xfrm>
              <a:off x="4419989" y="4266416"/>
              <a:ext cx="2728200" cy="411900"/>
            </a:xfrm>
            <a:prstGeom prst="rect">
              <a:avLst/>
            </a:prstGeom>
            <a:noFill/>
            <a:ln>
              <a:noFill/>
            </a:ln>
          </p:spPr>
          <p:txBody>
            <a:bodyPr spcFirstLastPara="1" wrap="square" lIns="34275" tIns="34275" rIns="34275" bIns="34275" anchor="t" anchorCtr="0">
              <a:noAutofit/>
            </a:bodyPr>
            <a:lstStyle/>
            <a:p>
              <a:pPr marL="0" marR="0" lvl="0" indent="0" algn="ctr" rtl="0">
                <a:lnSpc>
                  <a:spcPct val="9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Death</a:t>
              </a:r>
              <a:endParaRPr sz="3200" b="1" i="0" u="none" strike="noStrike" cap="none">
                <a:solidFill>
                  <a:schemeClr val="dk1"/>
                </a:solidFill>
                <a:latin typeface="Calibri"/>
                <a:ea typeface="Calibri"/>
                <a:cs typeface="Calibri"/>
                <a:sym typeface="Calibri"/>
              </a:endParaRPr>
            </a:p>
          </p:txBody>
        </p:sp>
      </p:grpSp>
      <p:sp>
        <p:nvSpPr>
          <p:cNvPr id="274" name="Google Shape;274;p19"/>
          <p:cNvSpPr txBox="1"/>
          <p:nvPr/>
        </p:nvSpPr>
        <p:spPr>
          <a:xfrm>
            <a:off x="4016261" y="1006454"/>
            <a:ext cx="10255500" cy="877200"/>
          </a:xfrm>
          <a:prstGeom prst="rect">
            <a:avLst/>
          </a:prstGeom>
          <a:noFill/>
          <a:ln>
            <a:noFill/>
          </a:ln>
        </p:spPr>
        <p:txBody>
          <a:bodyPr spcFirstLastPara="1" wrap="square" lIns="137125" tIns="68550" rIns="137125" bIns="6855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Overdose Progression</a:t>
            </a:r>
            <a:endParaRPr sz="4800" b="1" i="0" u="none" strike="noStrike" cap="none">
              <a:solidFill>
                <a:srgbClr val="960000"/>
              </a:solidFill>
              <a:latin typeface="Algerian"/>
              <a:ea typeface="Algerian"/>
              <a:cs typeface="Algerian"/>
              <a:sym typeface="Algerian"/>
            </a:endParaRPr>
          </a:p>
        </p:txBody>
      </p:sp>
      <p:pic>
        <p:nvPicPr>
          <p:cNvPr id="275" name="Google Shape;275;p19"/>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 y="1"/>
            <a:ext cx="2048438" cy="2068463"/>
          </a:xfrm>
          <a:prstGeom prst="rect">
            <a:avLst/>
          </a:prstGeom>
          <a:noFill/>
          <a:ln>
            <a:noFill/>
          </a:ln>
        </p:spPr>
      </p:pic>
      <p:sp>
        <p:nvSpPr>
          <p:cNvPr id="276" name="Google Shape;276;p19"/>
          <p:cNvSpPr txBox="1"/>
          <p:nvPr/>
        </p:nvSpPr>
        <p:spPr>
          <a:xfrm>
            <a:off x="2048450" y="6030225"/>
            <a:ext cx="5278200" cy="908100"/>
          </a:xfrm>
          <a:prstGeom prst="rect">
            <a:avLst/>
          </a:prstGeom>
          <a:noFill/>
          <a:ln>
            <a:noFill/>
          </a:ln>
        </p:spPr>
        <p:txBody>
          <a:bodyPr spcFirstLastPara="1" wrap="square" lIns="137125" tIns="68550" rIns="137125" bIns="68550" anchor="t" anchorCtr="0">
            <a:spAutoFit/>
          </a:bodyPr>
          <a:lstStyle/>
          <a:p>
            <a:pPr marL="0" marR="0" lvl="0" indent="0" algn="ctr" rtl="0">
              <a:lnSpc>
                <a:spcPct val="100000"/>
              </a:lnSpc>
              <a:spcBef>
                <a:spcPts val="0"/>
              </a:spcBef>
              <a:spcAft>
                <a:spcPts val="0"/>
              </a:spcAft>
              <a:buClr>
                <a:srgbClr val="000000"/>
              </a:buClr>
              <a:buSzPts val="2500"/>
              <a:buFont typeface="Arial"/>
              <a:buNone/>
            </a:pPr>
            <a:r>
              <a:rPr lang="en-US" sz="2500" b="1" i="0" u="none" strike="noStrike" cap="none">
                <a:solidFill>
                  <a:schemeClr val="dk1"/>
                </a:solidFill>
                <a:latin typeface="Calibri"/>
                <a:ea typeface="Calibri"/>
                <a:cs typeface="Calibri"/>
                <a:sym typeface="Calibri"/>
              </a:rPr>
              <a:t>It can take Three to Five Minutes for this to occur</a:t>
            </a:r>
            <a:endParaRPr sz="2500" b="1" i="0" u="none" strike="noStrike" cap="none">
              <a:solidFill>
                <a:schemeClr val="dk1"/>
              </a:solidFill>
              <a:latin typeface="Calibri"/>
              <a:ea typeface="Calibri"/>
              <a:cs typeface="Calibri"/>
              <a:sym typeface="Calibri"/>
            </a:endParaRPr>
          </a:p>
        </p:txBody>
      </p:sp>
      <p:sp>
        <p:nvSpPr>
          <p:cNvPr id="277" name="Google Shape;277;p19"/>
          <p:cNvSpPr txBox="1"/>
          <p:nvPr/>
        </p:nvSpPr>
        <p:spPr>
          <a:xfrm>
            <a:off x="1047950" y="3810850"/>
            <a:ext cx="3945900" cy="47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500"/>
              <a:buFont typeface="Arial"/>
              <a:buNone/>
            </a:pPr>
            <a:r>
              <a:rPr lang="en-US" sz="2500" b="1" i="0" u="none" strike="noStrike" cap="none">
                <a:solidFill>
                  <a:srgbClr val="000000"/>
                </a:solidFill>
                <a:latin typeface="Calibri"/>
                <a:ea typeface="Calibri"/>
                <a:cs typeface="Calibri"/>
                <a:sym typeface="Calibri"/>
              </a:rPr>
              <a:t>Loss of Consciousness</a:t>
            </a:r>
            <a:endParaRPr sz="2500" b="1" i="0" u="none" strike="noStrike" cap="none">
              <a:solidFill>
                <a:schemeClr val="dk1"/>
              </a:solidFill>
              <a:latin typeface="Calibri"/>
              <a:ea typeface="Calibri"/>
              <a:cs typeface="Calibri"/>
              <a:sym typeface="Calibri"/>
            </a:endParaRPr>
          </a:p>
        </p:txBody>
      </p:sp>
      <p:sp>
        <p:nvSpPr>
          <p:cNvPr id="278" name="Google Shape;278;p19"/>
          <p:cNvSpPr txBox="1"/>
          <p:nvPr/>
        </p:nvSpPr>
        <p:spPr>
          <a:xfrm>
            <a:off x="1295975" y="4780325"/>
            <a:ext cx="4909200" cy="877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500"/>
              <a:buFont typeface="Arial"/>
              <a:buNone/>
            </a:pPr>
            <a:r>
              <a:rPr lang="en-US" sz="2500" b="1" i="0" u="none" strike="noStrike" cap="none">
                <a:solidFill>
                  <a:schemeClr val="dk1"/>
                </a:solidFill>
                <a:latin typeface="Calibri"/>
                <a:ea typeface="Calibri"/>
                <a:cs typeface="Calibri"/>
                <a:sym typeface="Calibri"/>
              </a:rPr>
              <a:t>Irreversible Damage occurs to brain and  other organs</a:t>
            </a:r>
            <a:endParaRPr sz="2500" b="1" i="0" u="none" strike="noStrike" cap="none">
              <a:solidFill>
                <a:schemeClr val="dk1"/>
              </a:solidFill>
              <a:latin typeface="Calibri"/>
              <a:ea typeface="Calibri"/>
              <a:cs typeface="Calibri"/>
              <a:sym typeface="Calibri"/>
            </a:endParaRPr>
          </a:p>
        </p:txBody>
      </p:sp>
      <p:pic>
        <p:nvPicPr>
          <p:cNvPr id="279" name="Google Shape;279;p19"/>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3352175" y="2818150"/>
            <a:ext cx="4754750" cy="4650675"/>
          </a:xfrm>
          <a:prstGeom prst="rect">
            <a:avLst/>
          </a:prstGeom>
          <a:noFill/>
          <a:ln>
            <a:noFill/>
          </a:ln>
        </p:spPr>
      </p:pic>
      <p:sp>
        <p:nvSpPr>
          <p:cNvPr id="280" name="Google Shape;280;p19"/>
          <p:cNvSpPr txBox="1"/>
          <p:nvPr/>
        </p:nvSpPr>
        <p:spPr>
          <a:xfrm>
            <a:off x="5306292" y="9085925"/>
            <a:ext cx="7730466" cy="4770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0" i="0" u="none" strike="noStrike" cap="none">
                <a:solidFill>
                  <a:srgbClr val="FF0000"/>
                </a:solidFill>
                <a:latin typeface="Arial"/>
                <a:ea typeface="Arial"/>
                <a:cs typeface="Arial"/>
                <a:sym typeface="Arial"/>
              </a:rPr>
              <a:t>Average response time for EMS arrival is 4-7 minutes</a:t>
            </a:r>
            <a:endParaRPr sz="2500" b="0" i="0" u="none" strike="noStrike" cap="none">
              <a:solidFill>
                <a:srgbClr val="FF0000"/>
              </a:solidFill>
              <a:latin typeface="Arial"/>
              <a:ea typeface="Arial"/>
              <a:cs typeface="Arial"/>
              <a:sym typeface="Arial"/>
            </a:endParaRPr>
          </a:p>
        </p:txBody>
      </p:sp>
      <p:sp>
        <p:nvSpPr>
          <p:cNvPr id="281" name="Google Shape;281;p19"/>
          <p:cNvSpPr txBox="1"/>
          <p:nvPr/>
        </p:nvSpPr>
        <p:spPr>
          <a:xfrm>
            <a:off x="6788225" y="1525100"/>
            <a:ext cx="86124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g2d332a11f70_0_15"/>
          <p:cNvSpPr/>
          <p:nvPr/>
        </p:nvSpPr>
        <p:spPr>
          <a:xfrm>
            <a:off x="20042" y="0"/>
            <a:ext cx="4114800" cy="4114800"/>
          </a:xfrm>
          <a:custGeom>
            <a:avLst/>
            <a:gdLst/>
            <a:ahLst/>
            <a:cxnLst/>
            <a:rect l="l" t="t" r="r" b="b"/>
            <a:pathLst>
              <a:path w="4114800" h="4114800" extrusionOk="0">
                <a:moveTo>
                  <a:pt x="0" y="0"/>
                </a:moveTo>
                <a:lnTo>
                  <a:pt x="4114800" y="0"/>
                </a:lnTo>
                <a:lnTo>
                  <a:pt x="4114800" y="4114800"/>
                </a:lnTo>
                <a:lnTo>
                  <a:pt x="0" y="4114800"/>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288" name="Google Shape;288;g2d332a11f70_0_15"/>
          <p:cNvSpPr/>
          <p:nvPr/>
        </p:nvSpPr>
        <p:spPr>
          <a:xfrm rot="10800000">
            <a:off x="14173998" y="6178663"/>
            <a:ext cx="4114800" cy="4114800"/>
          </a:xfrm>
          <a:custGeom>
            <a:avLst/>
            <a:gdLst/>
            <a:ahLst/>
            <a:cxnLst/>
            <a:rect l="l" t="t" r="r" b="b"/>
            <a:pathLst>
              <a:path w="4114800" h="4114800" extrusionOk="0">
                <a:moveTo>
                  <a:pt x="4114800" y="4114800"/>
                </a:moveTo>
                <a:lnTo>
                  <a:pt x="0" y="4114800"/>
                </a:lnTo>
                <a:lnTo>
                  <a:pt x="0" y="0"/>
                </a:lnTo>
                <a:lnTo>
                  <a:pt x="4114800" y="0"/>
                </a:lnTo>
                <a:lnTo>
                  <a:pt x="4114800" y="411480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pic>
        <p:nvPicPr>
          <p:cNvPr id="289" name="Google Shape;289;g2d332a11f70_0_15"/>
          <p:cNvPicPr preferRelativeResize="0"/>
          <p:nvPr/>
        </p:nvPicPr>
        <p:blipFill>
          <a:blip r:embed="rId4">
            <a:alphaModFix/>
            <a:extLst>
              <a:ext uri="{28A0092B-C50C-407E-A947-70E740481C1C}">
                <a14:useLocalDpi xmlns:a14="http://schemas.microsoft.com/office/drawing/2010/main" val="0"/>
              </a:ext>
            </a:extLst>
          </a:blip>
          <a:stretch>
            <a:fillRect/>
          </a:stretch>
        </p:blipFill>
        <p:spPr>
          <a:xfrm>
            <a:off x="732575" y="2807550"/>
            <a:ext cx="4515600" cy="4515600"/>
          </a:xfrm>
          <a:prstGeom prst="rect">
            <a:avLst/>
          </a:prstGeom>
          <a:noFill/>
          <a:ln>
            <a:noFill/>
          </a:ln>
        </p:spPr>
      </p:pic>
      <p:sp>
        <p:nvSpPr>
          <p:cNvPr id="290" name="Google Shape;290;g2d332a11f70_0_15"/>
          <p:cNvSpPr txBox="1"/>
          <p:nvPr/>
        </p:nvSpPr>
        <p:spPr>
          <a:xfrm>
            <a:off x="4232700" y="358825"/>
            <a:ext cx="9822600" cy="154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800" b="1">
                <a:solidFill>
                  <a:srgbClr val="960000"/>
                </a:solidFill>
                <a:latin typeface="Algerian"/>
                <a:ea typeface="Algerian"/>
                <a:cs typeface="Algerian"/>
                <a:sym typeface="Algerian"/>
              </a:rPr>
              <a:t>Safety Precautions From</a:t>
            </a:r>
            <a:endParaRPr sz="4800" b="1">
              <a:solidFill>
                <a:srgbClr val="960000"/>
              </a:solidFill>
              <a:latin typeface="Algerian"/>
              <a:ea typeface="Algerian"/>
              <a:cs typeface="Algerian"/>
              <a:sym typeface="Algerian"/>
            </a:endParaRPr>
          </a:p>
          <a:p>
            <a:pPr marL="0" lvl="0" indent="0" algn="ctr" rtl="0">
              <a:spcBef>
                <a:spcPts val="0"/>
              </a:spcBef>
              <a:spcAft>
                <a:spcPts val="0"/>
              </a:spcAft>
              <a:buNone/>
            </a:pPr>
            <a:r>
              <a:rPr lang="en-US" sz="4800" b="1">
                <a:solidFill>
                  <a:srgbClr val="960000"/>
                </a:solidFill>
                <a:latin typeface="Algerian"/>
                <a:ea typeface="Algerian"/>
                <a:cs typeface="Algerian"/>
                <a:sym typeface="Algerian"/>
              </a:rPr>
              <a:t>Cross-Contamination </a:t>
            </a:r>
            <a:endParaRPr sz="4800" b="1">
              <a:solidFill>
                <a:srgbClr val="960000"/>
              </a:solidFill>
              <a:latin typeface="Algerian"/>
              <a:ea typeface="Algerian"/>
              <a:cs typeface="Algerian"/>
              <a:sym typeface="Algerian"/>
            </a:endParaRPr>
          </a:p>
        </p:txBody>
      </p:sp>
      <p:pic>
        <p:nvPicPr>
          <p:cNvPr id="291" name="Google Shape;291;g2d332a11f70_0_15"/>
          <p:cNvPicPr preferRelativeResize="0"/>
          <p:nvPr/>
        </p:nvPicPr>
        <p:blipFill>
          <a:blip r:embed="rId5">
            <a:alphaModFix/>
            <a:extLst>
              <a:ext uri="{28A0092B-C50C-407E-A947-70E740481C1C}">
                <a14:useLocalDpi xmlns:a14="http://schemas.microsoft.com/office/drawing/2010/main" val="0"/>
              </a:ext>
            </a:extLst>
          </a:blip>
          <a:stretch>
            <a:fillRect/>
          </a:stretch>
        </p:blipFill>
        <p:spPr>
          <a:xfrm>
            <a:off x="13229450" y="2807550"/>
            <a:ext cx="4515600" cy="4515600"/>
          </a:xfrm>
          <a:prstGeom prst="rect">
            <a:avLst/>
          </a:prstGeom>
          <a:noFill/>
          <a:ln>
            <a:noFill/>
          </a:ln>
        </p:spPr>
      </p:pic>
      <p:pic>
        <p:nvPicPr>
          <p:cNvPr id="292" name="Google Shape;292;g2d332a11f70_0_15"/>
          <p:cNvPicPr preferRelativeResize="0"/>
          <p:nvPr/>
        </p:nvPicPr>
        <p:blipFill>
          <a:blip r:embed="rId6">
            <a:alphaModFix/>
            <a:extLst>
              <a:ext uri="{28A0092B-C50C-407E-A947-70E740481C1C}">
                <a14:useLocalDpi xmlns:a14="http://schemas.microsoft.com/office/drawing/2010/main" val="0"/>
              </a:ext>
            </a:extLst>
          </a:blip>
          <a:stretch>
            <a:fillRect/>
          </a:stretch>
        </p:blipFill>
        <p:spPr>
          <a:xfrm>
            <a:off x="6259425" y="2807550"/>
            <a:ext cx="5958774" cy="4515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0"/>
          <p:cNvSpPr txBox="1">
            <a:spLocks noGrp="1"/>
          </p:cNvSpPr>
          <p:nvPr>
            <p:ph type="title"/>
          </p:nvPr>
        </p:nvSpPr>
        <p:spPr>
          <a:xfrm>
            <a:off x="5119255" y="1222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800"/>
              <a:buNone/>
            </a:pPr>
            <a:r>
              <a:rPr lang="en-US" sz="4800" b="1">
                <a:solidFill>
                  <a:srgbClr val="960000"/>
                </a:solidFill>
                <a:latin typeface="Algerian"/>
                <a:ea typeface="Algerian"/>
                <a:cs typeface="Algerian"/>
                <a:sym typeface="Algerian"/>
              </a:rPr>
              <a:t>LAY SPRAY STAY </a:t>
            </a:r>
            <a:endParaRPr sz="4800" b="1">
              <a:solidFill>
                <a:srgbClr val="960000"/>
              </a:solidFill>
              <a:latin typeface="Algerian"/>
              <a:ea typeface="Algerian"/>
              <a:cs typeface="Algerian"/>
              <a:sym typeface="Algerian"/>
            </a:endParaRPr>
          </a:p>
        </p:txBody>
      </p:sp>
      <p:pic>
        <p:nvPicPr>
          <p:cNvPr id="298" name="Google Shape;298;p20"/>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50049" y="1294937"/>
            <a:ext cx="12932850" cy="7999700"/>
          </a:xfrm>
          <a:prstGeom prst="rect">
            <a:avLst/>
          </a:prstGeom>
          <a:noFill/>
          <a:ln>
            <a:noFill/>
          </a:ln>
        </p:spPr>
      </p:pic>
      <p:pic>
        <p:nvPicPr>
          <p:cNvPr id="299" name="Google Shape;299;p20"/>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3082900" y="1810702"/>
            <a:ext cx="4765684" cy="6968150"/>
          </a:xfrm>
          <a:prstGeom prst="rect">
            <a:avLst/>
          </a:prstGeom>
          <a:noFill/>
          <a:ln>
            <a:noFill/>
          </a:ln>
        </p:spPr>
      </p:pic>
      <p:sp>
        <p:nvSpPr>
          <p:cNvPr id="300" name="Google Shape;300;p20"/>
          <p:cNvSpPr txBox="1"/>
          <p:nvPr/>
        </p:nvSpPr>
        <p:spPr>
          <a:xfrm>
            <a:off x="7176900" y="9500175"/>
            <a:ext cx="3934200" cy="612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Source: LSS</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21"/>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6934875" y="2068963"/>
            <a:ext cx="9452575" cy="6149075"/>
          </a:xfrm>
          <a:prstGeom prst="rect">
            <a:avLst/>
          </a:prstGeom>
          <a:noFill/>
          <a:ln>
            <a:noFill/>
          </a:ln>
        </p:spPr>
      </p:pic>
      <p:sp>
        <p:nvSpPr>
          <p:cNvPr id="306" name="Google Shape;306;p21"/>
          <p:cNvSpPr/>
          <p:nvPr/>
        </p:nvSpPr>
        <p:spPr>
          <a:xfrm>
            <a:off x="3193050" y="586000"/>
            <a:ext cx="11901900" cy="897000"/>
          </a:xfrm>
          <a:prstGeom prst="rect">
            <a:avLst/>
          </a:prstGeom>
          <a:noFill/>
          <a:ln>
            <a:noFill/>
          </a:ln>
        </p:spPr>
        <p:txBody>
          <a:bodyPr spcFirstLastPara="1" wrap="square" lIns="137125" tIns="68550" rIns="137125" bIns="68550"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Post-Overdose Recovery</a:t>
            </a:r>
            <a:endParaRPr sz="4800" b="1" i="0" u="none" strike="noStrike" cap="none">
              <a:solidFill>
                <a:srgbClr val="960000"/>
              </a:solidFill>
              <a:latin typeface="Algerian"/>
              <a:ea typeface="Algerian"/>
              <a:cs typeface="Algerian"/>
              <a:sym typeface="Algerian"/>
            </a:endParaRPr>
          </a:p>
        </p:txBody>
      </p:sp>
      <p:pic>
        <p:nvPicPr>
          <p:cNvPr id="307" name="Google Shape;307;p21"/>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 y="1"/>
            <a:ext cx="2063363" cy="2068988"/>
          </a:xfrm>
          <a:prstGeom prst="rect">
            <a:avLst/>
          </a:prstGeom>
          <a:noFill/>
          <a:ln>
            <a:noFill/>
          </a:ln>
        </p:spPr>
      </p:pic>
      <p:pic>
        <p:nvPicPr>
          <p:cNvPr id="308" name="Google Shape;308;p21"/>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1106863" y="3301175"/>
            <a:ext cx="5251800" cy="36846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2"/>
          <p:cNvSpPr txBox="1"/>
          <p:nvPr/>
        </p:nvSpPr>
        <p:spPr>
          <a:xfrm>
            <a:off x="1817550" y="254200"/>
            <a:ext cx="14652900" cy="1510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Commonly Asked Questions about Narcan Nasal Spray</a:t>
            </a:r>
            <a:endParaRPr sz="4800" b="1" i="0" u="none" strike="noStrike" cap="none">
              <a:solidFill>
                <a:srgbClr val="960000"/>
              </a:solidFill>
              <a:latin typeface="Algerian"/>
              <a:ea typeface="Algerian"/>
              <a:cs typeface="Algerian"/>
              <a:sym typeface="Algerian"/>
            </a:endParaRPr>
          </a:p>
        </p:txBody>
      </p:sp>
      <p:sp>
        <p:nvSpPr>
          <p:cNvPr id="314" name="Google Shape;314;p22"/>
          <p:cNvSpPr txBox="1"/>
          <p:nvPr/>
        </p:nvSpPr>
        <p:spPr>
          <a:xfrm>
            <a:off x="3649200" y="1118850"/>
            <a:ext cx="10989600" cy="462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3200" b="0" i="0" u="none" strike="noStrike" cap="none">
              <a:solidFill>
                <a:schemeClr val="dk1"/>
              </a:solidFill>
              <a:latin typeface="Calibri"/>
              <a:ea typeface="Calibri"/>
              <a:cs typeface="Calibri"/>
              <a:sym typeface="Calibri"/>
            </a:endParaRPr>
          </a:p>
          <a:p>
            <a:pPr marL="2540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a:p>
            <a:pPr marL="2540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Q. Is there any risk if Narcan is used and it’s not an overdose (OD)?</a:t>
            </a:r>
            <a:endParaRPr sz="3200" b="0" i="0" u="none" strike="noStrike" cap="none">
              <a:solidFill>
                <a:schemeClr val="dk1"/>
              </a:solidFill>
              <a:latin typeface="Calibri"/>
              <a:ea typeface="Calibri"/>
              <a:cs typeface="Calibri"/>
              <a:sym typeface="Calibri"/>
            </a:endParaRPr>
          </a:p>
          <a:p>
            <a:pPr marL="2540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A. No, there is no risk if Narcan is used and it turns out not to be an overdose.</a:t>
            </a:r>
            <a:endParaRPr sz="3200" b="0" i="0" u="none" strike="noStrike" cap="none">
              <a:solidFill>
                <a:schemeClr val="dk1"/>
              </a:solidFill>
              <a:latin typeface="Calibri"/>
              <a:ea typeface="Calibri"/>
              <a:cs typeface="Calibri"/>
              <a:sym typeface="Calibri"/>
            </a:endParaRPr>
          </a:p>
          <a:p>
            <a:pPr marL="2540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a:p>
            <a:pPr marL="2540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Q. What is the shelf life of Narcan Nasal Spray?</a:t>
            </a:r>
            <a:endParaRPr sz="3200" b="0" i="0" u="none" strike="noStrike" cap="none">
              <a:solidFill>
                <a:schemeClr val="dk1"/>
              </a:solidFill>
              <a:latin typeface="Calibri"/>
              <a:ea typeface="Calibri"/>
              <a:cs typeface="Calibri"/>
              <a:sym typeface="Calibri"/>
            </a:endParaRPr>
          </a:p>
          <a:p>
            <a:pPr marL="2540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A. The shelf life of Narcan Nasal Spray is typically 2-3 years (24 to 36 months).</a:t>
            </a:r>
            <a:endParaRPr sz="3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a:p>
            <a:pPr marL="2540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Q. What is the recommended storage temperature for Narcan Nasal Spray?</a:t>
            </a:r>
            <a:endParaRPr sz="1400" b="0" i="0" u="none" strike="noStrike" cap="none">
              <a:solidFill>
                <a:srgbClr val="000000"/>
              </a:solidFill>
              <a:latin typeface="Arial"/>
              <a:ea typeface="Arial"/>
              <a:cs typeface="Arial"/>
              <a:sym typeface="Arial"/>
            </a:endParaRPr>
          </a:p>
          <a:p>
            <a:pPr marL="2540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A. Narcan Nasal Spray should be stored at a temperature range of 68 to 77 degrees Fahrenheit </a:t>
            </a:r>
            <a:r>
              <a:rPr lang="en-US" sz="3200" b="0" i="0" u="none" strike="noStrike" cap="none">
                <a:solidFill>
                  <a:schemeClr val="dk1"/>
                </a:solidFill>
                <a:highlight>
                  <a:srgbClr val="FFFFFF"/>
                </a:highlight>
                <a:latin typeface="Calibri"/>
                <a:ea typeface="Calibri"/>
                <a:cs typeface="Calibri"/>
                <a:sym typeface="Calibri"/>
              </a:rPr>
              <a:t>It should also be kept away from direct sunlight and not frozen or exposed to excessive heat above 104°F (40°C). </a:t>
            </a:r>
            <a:endParaRPr sz="3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pic>
        <p:nvPicPr>
          <p:cNvPr id="315" name="Google Shape;315;p22"/>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0" y="6771200"/>
            <a:ext cx="3417725" cy="3515800"/>
          </a:xfrm>
          <a:prstGeom prst="rect">
            <a:avLst/>
          </a:prstGeom>
          <a:noFill/>
          <a:ln>
            <a:noFill/>
          </a:ln>
        </p:spPr>
      </p:pic>
      <p:pic>
        <p:nvPicPr>
          <p:cNvPr id="316" name="Google Shape;316;p22"/>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5249650" y="7297362"/>
            <a:ext cx="2864725" cy="28396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3"/>
          <p:cNvSpPr txBox="1">
            <a:spLocks noGrp="1"/>
          </p:cNvSpPr>
          <p:nvPr>
            <p:ph type="sldNum" idx="12"/>
          </p:nvPr>
        </p:nvSpPr>
        <p:spPr>
          <a:xfrm>
            <a:off x="16344900" y="8974657"/>
            <a:ext cx="1943100" cy="131234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800"/>
              <a:buNone/>
            </a:pPr>
            <a:fld id="{00000000-1234-1234-1234-123412341234}" type="slidenum">
              <a:rPr lang="en-US"/>
              <a:t>21</a:t>
            </a:fld>
            <a:endParaRPr/>
          </a:p>
        </p:txBody>
      </p:sp>
      <p:sp>
        <p:nvSpPr>
          <p:cNvPr id="323" name="Google Shape;323;p23"/>
          <p:cNvSpPr txBox="1"/>
          <p:nvPr/>
        </p:nvSpPr>
        <p:spPr>
          <a:xfrm>
            <a:off x="3283100" y="575600"/>
            <a:ext cx="12380400" cy="7461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sp>
        <p:nvSpPr>
          <p:cNvPr id="324" name="Google Shape;324;p23"/>
          <p:cNvSpPr txBox="1"/>
          <p:nvPr/>
        </p:nvSpPr>
        <p:spPr>
          <a:xfrm>
            <a:off x="2601650" y="642950"/>
            <a:ext cx="13743300" cy="867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140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Overview of the Good Samaritan Act</a:t>
            </a:r>
            <a:endParaRPr sz="4800" b="1" i="0" u="none" strike="noStrike" cap="none">
              <a:solidFill>
                <a:srgbClr val="960000"/>
              </a:solidFill>
              <a:latin typeface="Algerian"/>
              <a:ea typeface="Algerian"/>
              <a:cs typeface="Algerian"/>
              <a:sym typeface="Algerian"/>
            </a:endParaRPr>
          </a:p>
          <a:p>
            <a:pPr marL="0" marR="0" lvl="0" indent="0" algn="ctr" rtl="0">
              <a:lnSpc>
                <a:spcPct val="100000"/>
              </a:lnSpc>
              <a:spcBef>
                <a:spcPts val="1400"/>
              </a:spcBef>
              <a:spcAft>
                <a:spcPts val="0"/>
              </a:spcAft>
              <a:buClr>
                <a:srgbClr val="000000"/>
              </a:buClr>
              <a:buSzPts val="2500"/>
              <a:buFont typeface="Arial"/>
              <a:buNone/>
            </a:pPr>
            <a:r>
              <a:rPr lang="en-US" sz="2500" b="1" i="0" u="none" strike="noStrike" cap="none">
                <a:solidFill>
                  <a:srgbClr val="960000"/>
                </a:solidFill>
                <a:latin typeface="Algerian"/>
                <a:ea typeface="Algerian"/>
                <a:cs typeface="Algerian"/>
                <a:sym typeface="Algerian"/>
              </a:rPr>
              <a:t>FLA. STAT. 768.13 - Immunity FROM CIVIL LIABILITY </a:t>
            </a:r>
            <a:endParaRPr sz="2500" b="1" i="0" u="none" strike="noStrike" cap="none">
              <a:solidFill>
                <a:srgbClr val="960000"/>
              </a:solidFill>
              <a:latin typeface="Algerian"/>
              <a:ea typeface="Algerian"/>
              <a:cs typeface="Algerian"/>
              <a:sym typeface="Algerian"/>
            </a:endParaRPr>
          </a:p>
          <a:p>
            <a:pPr marL="0" marR="0" lvl="0" indent="0" algn="l" rtl="0">
              <a:lnSpc>
                <a:spcPct val="115000"/>
              </a:lnSpc>
              <a:spcBef>
                <a:spcPts val="1400"/>
              </a:spcBef>
              <a:spcAft>
                <a:spcPts val="0"/>
              </a:spcAft>
              <a:buClr>
                <a:srgbClr val="000000"/>
              </a:buClr>
              <a:buSzPts val="2500"/>
              <a:buFont typeface="Arial"/>
              <a:buNone/>
            </a:pPr>
            <a:endParaRPr sz="2500" b="1" i="0" u="none" strike="noStrike" cap="none">
              <a:solidFill>
                <a:srgbClr val="960000"/>
              </a:solidFill>
              <a:latin typeface="Algerian"/>
              <a:ea typeface="Algerian"/>
              <a:cs typeface="Algerian"/>
              <a:sym typeface="Algerian"/>
            </a:endParaRPr>
          </a:p>
          <a:p>
            <a:pPr marL="0" marR="0" lvl="0" indent="0" algn="l" rtl="0">
              <a:lnSpc>
                <a:spcPct val="100000"/>
              </a:lnSpc>
              <a:spcBef>
                <a:spcPts val="40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sp>
        <p:nvSpPr>
          <p:cNvPr id="325" name="Google Shape;325;p23"/>
          <p:cNvSpPr txBox="1"/>
          <p:nvPr/>
        </p:nvSpPr>
        <p:spPr>
          <a:xfrm>
            <a:off x="3675200" y="2810875"/>
            <a:ext cx="11596200" cy="1704600"/>
          </a:xfrm>
          <a:prstGeom prst="rect">
            <a:avLst/>
          </a:prstGeom>
          <a:noFill/>
          <a:ln>
            <a:noFill/>
          </a:ln>
        </p:spPr>
        <p:txBody>
          <a:bodyPr spcFirstLastPara="1" wrap="square" lIns="91425" tIns="91425" rIns="91425" bIns="91425" anchor="t" anchorCtr="0">
            <a:noAutofit/>
          </a:bodyPr>
          <a:lstStyle/>
          <a:p>
            <a:pPr marL="3810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38100" marR="0" lvl="0" indent="0" algn="l" rtl="0">
              <a:lnSpc>
                <a:spcPct val="100000"/>
              </a:lnSpc>
              <a:spcBef>
                <a:spcPts val="0"/>
              </a:spcBef>
              <a:spcAft>
                <a:spcPts val="0"/>
              </a:spcAft>
              <a:buNone/>
            </a:pPr>
            <a:r>
              <a:rPr lang="en-US" sz="3200" i="0" u="none" strike="noStrike" cap="none">
                <a:solidFill>
                  <a:schemeClr val="dk1"/>
                </a:solidFill>
                <a:latin typeface="Calibri"/>
                <a:ea typeface="Calibri"/>
                <a:cs typeface="Calibri"/>
                <a:sym typeface="Calibri"/>
              </a:rPr>
              <a:t>The Good Samaritan law in Florida is designed to protect individuals who provide emergency assistance in </a:t>
            </a:r>
            <a:r>
              <a:rPr lang="en-US" sz="3200">
                <a:solidFill>
                  <a:schemeClr val="dk1"/>
                </a:solidFill>
                <a:latin typeface="Calibri"/>
                <a:ea typeface="Calibri"/>
                <a:cs typeface="Calibri"/>
                <a:sym typeface="Calibri"/>
              </a:rPr>
              <a:t>g</a:t>
            </a:r>
            <a:r>
              <a:rPr lang="en-US" sz="3200" i="0" u="none" strike="noStrike" cap="none">
                <a:solidFill>
                  <a:schemeClr val="dk1"/>
                </a:solidFill>
                <a:latin typeface="Calibri"/>
                <a:ea typeface="Calibri"/>
                <a:cs typeface="Calibri"/>
                <a:sym typeface="Calibri"/>
              </a:rPr>
              <a:t>ood faith from civil liability.  </a:t>
            </a:r>
            <a:endParaRPr sz="3400" i="0" u="none" strike="noStrike" cap="none">
              <a:solidFill>
                <a:schemeClr val="dk1"/>
              </a:solidFill>
              <a:latin typeface="Calibri"/>
              <a:ea typeface="Calibri"/>
              <a:cs typeface="Calibri"/>
              <a:sym typeface="Calibri"/>
            </a:endParaRPr>
          </a:p>
        </p:txBody>
      </p:sp>
      <p:pic>
        <p:nvPicPr>
          <p:cNvPr id="326" name="Google Shape;326;p23"/>
          <p:cNvPicPr preferRelativeResize="0"/>
          <p:nvPr/>
        </p:nvPicPr>
        <p:blipFill>
          <a:blip r:embed="rId3">
            <a:alphaModFix/>
            <a:extLst>
              <a:ext uri="{28A0092B-C50C-407E-A947-70E740481C1C}">
                <a14:useLocalDpi xmlns:a14="http://schemas.microsoft.com/office/drawing/2010/main" val="0"/>
              </a:ext>
            </a:extLst>
          </a:blip>
          <a:stretch>
            <a:fillRect/>
          </a:stretch>
        </p:blipFill>
        <p:spPr>
          <a:xfrm>
            <a:off x="7423098" y="5113525"/>
            <a:ext cx="3441814" cy="34462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5"/>
          <p:cNvSpPr/>
          <p:nvPr/>
        </p:nvSpPr>
        <p:spPr>
          <a:xfrm>
            <a:off x="19655" y="-32850"/>
            <a:ext cx="26563320" cy="12795667"/>
          </a:xfrm>
          <a:custGeom>
            <a:avLst/>
            <a:gdLst/>
            <a:ahLst/>
            <a:cxnLst/>
            <a:rect l="l" t="t" r="r" b="b"/>
            <a:pathLst>
              <a:path w="18288000" h="12071384" extrusionOk="0">
                <a:moveTo>
                  <a:pt x="0" y="0"/>
                </a:moveTo>
                <a:lnTo>
                  <a:pt x="18288000" y="0"/>
                </a:lnTo>
                <a:lnTo>
                  <a:pt x="18288000" y="12071384"/>
                </a:lnTo>
                <a:lnTo>
                  <a:pt x="0" y="12071384"/>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a:effectLst>
            <a:outerShdw blurRad="57150" dist="19050" dir="5400000" algn="bl" rotWithShape="0">
              <a:srgbClr val="000000">
                <a:alpha val="50000"/>
              </a:srgbClr>
            </a:outerShdw>
            <a:reflection endPos="30000" dist="38100" dir="5400000" fadeDir="5400012" sy="-100000" algn="bl" rotWithShape="0"/>
          </a:effectLst>
        </p:spPr>
        <p:txBody>
          <a:bodyPr/>
          <a:lstStyle/>
          <a:p>
            <a:endParaRPr lang="en-US"/>
          </a:p>
        </p:txBody>
      </p:sp>
      <p:sp>
        <p:nvSpPr>
          <p:cNvPr id="332" name="Google Shape;332;p25"/>
          <p:cNvSpPr txBox="1"/>
          <p:nvPr/>
        </p:nvSpPr>
        <p:spPr>
          <a:xfrm>
            <a:off x="960388" y="3715111"/>
            <a:ext cx="16367224" cy="240563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499"/>
              <a:buFont typeface="Arial"/>
              <a:buNone/>
            </a:pPr>
            <a:r>
              <a:rPr lang="en-US" sz="5499" b="1" i="0" u="none" strike="noStrike" cap="none">
                <a:solidFill>
                  <a:srgbClr val="960000"/>
                </a:solidFill>
                <a:latin typeface="Poppins"/>
                <a:ea typeface="Poppins"/>
                <a:cs typeface="Poppins"/>
                <a:sym typeface="Poppins"/>
              </a:rPr>
              <a:t>Kimmie’s Recovery Zone has distributed over </a:t>
            </a:r>
            <a:endParaRPr sz="1400" b="0" i="0" u="none" strike="noStrike" cap="none">
              <a:solidFill>
                <a:srgbClr val="000000"/>
              </a:solidFill>
              <a:latin typeface="Arial"/>
              <a:ea typeface="Arial"/>
              <a:cs typeface="Arial"/>
              <a:sym typeface="Arial"/>
            </a:endParaRPr>
          </a:p>
          <a:p>
            <a:pPr marL="0" marR="0" lvl="0" indent="0" algn="ctr" rtl="0">
              <a:lnSpc>
                <a:spcPct val="140007"/>
              </a:lnSpc>
              <a:spcBef>
                <a:spcPts val="0"/>
              </a:spcBef>
              <a:spcAft>
                <a:spcPts val="0"/>
              </a:spcAft>
              <a:buClr>
                <a:srgbClr val="000000"/>
              </a:buClr>
              <a:buSzPts val="5499"/>
              <a:buFont typeface="Arial"/>
              <a:buNone/>
            </a:pPr>
            <a:r>
              <a:rPr lang="en-US" sz="5499" b="1" i="0" u="none" strike="noStrike" cap="none">
                <a:solidFill>
                  <a:srgbClr val="960000"/>
                </a:solidFill>
                <a:latin typeface="Poppins"/>
                <a:ea typeface="Poppins"/>
                <a:cs typeface="Poppins"/>
                <a:sym typeface="Poppins"/>
              </a:rPr>
              <a:t>40,000 doses of Narcan</a:t>
            </a:r>
            <a:endParaRPr sz="5499" b="1" i="0" u="none" strike="noStrike" cap="none">
              <a:solidFill>
                <a:srgbClr val="960000"/>
              </a:solidFill>
              <a:latin typeface="Poppins"/>
              <a:ea typeface="Poppins"/>
              <a:cs typeface="Poppins"/>
              <a:sym typeface="Poppins"/>
            </a:endParaRPr>
          </a:p>
          <a:p>
            <a:pPr marL="0" marR="0" lvl="0" indent="0" algn="ctr" rtl="0">
              <a:lnSpc>
                <a:spcPct val="59319"/>
              </a:lnSpc>
              <a:spcBef>
                <a:spcPts val="0"/>
              </a:spcBef>
              <a:spcAft>
                <a:spcPts val="0"/>
              </a:spcAft>
              <a:buClr>
                <a:srgbClr val="000000"/>
              </a:buClr>
              <a:buSzPts val="5499"/>
              <a:buFont typeface="Arial"/>
              <a:buNone/>
            </a:pPr>
            <a:endParaRPr sz="5499" b="1" i="0" u="none" strike="noStrike" cap="none">
              <a:solidFill>
                <a:srgbClr val="960000"/>
              </a:solidFill>
              <a:latin typeface="Poppins"/>
              <a:ea typeface="Poppins"/>
              <a:cs typeface="Poppins"/>
              <a:sym typeface="Poppins"/>
            </a:endParaRPr>
          </a:p>
        </p:txBody>
      </p:sp>
      <p:sp>
        <p:nvSpPr>
          <p:cNvPr id="333" name="Google Shape;333;p25"/>
          <p:cNvSpPr txBox="1"/>
          <p:nvPr/>
        </p:nvSpPr>
        <p:spPr>
          <a:xfrm>
            <a:off x="1334108" y="5834242"/>
            <a:ext cx="15619800" cy="1206484"/>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3200"/>
              <a:buFont typeface="Arial"/>
              <a:buNone/>
            </a:pPr>
            <a:r>
              <a:rPr lang="en-US" sz="3200" b="1" i="0" u="none" strike="noStrike" cap="none">
                <a:solidFill>
                  <a:srgbClr val="000000"/>
                </a:solidFill>
                <a:latin typeface="Poppins"/>
                <a:ea typeface="Poppins"/>
                <a:cs typeface="Poppins"/>
                <a:sym typeface="Poppins"/>
              </a:rPr>
              <a:t>KRZ has Received 17 reported reversals in Lee County!</a:t>
            </a:r>
            <a:endParaRPr sz="1400" b="0" i="0" u="none" strike="noStrike" cap="none">
              <a:solidFill>
                <a:srgbClr val="000000"/>
              </a:solidFill>
              <a:latin typeface="Arial"/>
              <a:ea typeface="Arial"/>
              <a:cs typeface="Arial"/>
              <a:sym typeface="Arial"/>
            </a:endParaRPr>
          </a:p>
          <a:p>
            <a:pPr marL="0" marR="0" lvl="0" indent="0" algn="ctr" rtl="0">
              <a:lnSpc>
                <a:spcPct val="104968"/>
              </a:lnSpc>
              <a:spcBef>
                <a:spcPts val="0"/>
              </a:spcBef>
              <a:spcAft>
                <a:spcPts val="0"/>
              </a:spcAft>
              <a:buClr>
                <a:srgbClr val="000000"/>
              </a:buClr>
              <a:buSzPts val="3200"/>
              <a:buFont typeface="Arial"/>
              <a:buNone/>
            </a:pPr>
            <a:endParaRPr sz="3200" b="1" i="0" u="none" strike="noStrike" cap="none">
              <a:solidFill>
                <a:srgbClr val="000000"/>
              </a:solidFill>
              <a:latin typeface="Poppins"/>
              <a:ea typeface="Poppins"/>
              <a:cs typeface="Poppins"/>
              <a:sym typeface="Poppins"/>
            </a:endParaRPr>
          </a:p>
        </p:txBody>
      </p:sp>
      <p:sp>
        <p:nvSpPr>
          <p:cNvPr id="334" name="Google Shape;334;p25"/>
          <p:cNvSpPr txBox="1"/>
          <p:nvPr/>
        </p:nvSpPr>
        <p:spPr>
          <a:xfrm>
            <a:off x="3896161" y="3075506"/>
            <a:ext cx="9166270" cy="56642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3200"/>
              <a:buFont typeface="Arial"/>
              <a:buNone/>
            </a:pPr>
            <a:r>
              <a:rPr lang="en-US" sz="3200" b="1" i="0" u="none" strike="noStrike" cap="none">
                <a:solidFill>
                  <a:srgbClr val="000000"/>
                </a:solidFill>
                <a:latin typeface="Poppins"/>
                <a:ea typeface="Poppins"/>
                <a:cs typeface="Poppins"/>
                <a:sym typeface="Poppins"/>
              </a:rPr>
              <a:t>Since 2021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26"/>
          <p:cNvSpPr txBox="1"/>
          <p:nvPr/>
        </p:nvSpPr>
        <p:spPr>
          <a:xfrm>
            <a:off x="3088350" y="1226075"/>
            <a:ext cx="12111300" cy="565689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3200" b="1" i="0" u="none" strike="noStrike" cap="none">
                <a:solidFill>
                  <a:schemeClr val="dk1"/>
                </a:solidFill>
                <a:latin typeface="Calibri"/>
                <a:ea typeface="Calibri"/>
                <a:cs typeface="Calibri"/>
                <a:sym typeface="Calibri"/>
              </a:rPr>
              <a:t>Narcan Availability:</a:t>
            </a:r>
            <a:endParaRPr sz="3200" b="1" i="0" u="none" strike="noStrike" cap="none">
              <a:solidFill>
                <a:schemeClr val="dk1"/>
              </a:solidFill>
              <a:latin typeface="Calibri"/>
              <a:ea typeface="Calibri"/>
              <a:cs typeface="Calibri"/>
              <a:sym typeface="Calibri"/>
            </a:endParaRPr>
          </a:p>
          <a:p>
            <a:pPr marL="457200" marR="0" lvl="0" indent="-431800" algn="l" rtl="0">
              <a:lnSpc>
                <a:spcPct val="115000"/>
              </a:lnSpc>
              <a:spcBef>
                <a:spcPts val="120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KRZ ensured Narcan is available in all schools throughout Lee County.</a:t>
            </a:r>
            <a:endParaRPr sz="3200" b="0" i="0" u="none" strike="noStrike" cap="none">
              <a:solidFill>
                <a:schemeClr val="dk1"/>
              </a:solidFill>
              <a:latin typeface="Calibri"/>
              <a:ea typeface="Calibri"/>
              <a:cs typeface="Calibri"/>
              <a:sym typeface="Calibri"/>
            </a:endParaRPr>
          </a:p>
          <a:p>
            <a:pPr marL="457200" marR="0" lvl="0" indent="-431800" algn="l" rtl="0">
              <a:lnSpc>
                <a:spcPct val="115000"/>
              </a:lnSpc>
              <a:spcBef>
                <a:spcPts val="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Narcan was also provided for all of the Sheriff’s vehicles.</a:t>
            </a:r>
            <a:endParaRPr sz="3200" b="0" i="0" u="none" strike="noStrike" cap="none">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3200" b="1" i="0" u="none" strike="noStrike" cap="none">
                <a:solidFill>
                  <a:schemeClr val="dk1"/>
                </a:solidFill>
                <a:latin typeface="Calibri"/>
                <a:ea typeface="Calibri"/>
                <a:cs typeface="Calibri"/>
                <a:sym typeface="Calibri"/>
              </a:rPr>
              <a:t>Training Initiatives:</a:t>
            </a:r>
            <a:endParaRPr sz="3200" b="1" i="0" u="none" strike="noStrike" cap="none">
              <a:solidFill>
                <a:schemeClr val="dk1"/>
              </a:solidFill>
              <a:latin typeface="Calibri"/>
              <a:ea typeface="Calibri"/>
              <a:cs typeface="Calibri"/>
              <a:sym typeface="Calibri"/>
            </a:endParaRPr>
          </a:p>
          <a:p>
            <a:pPr marL="457200" marR="0" lvl="0" indent="-431800" algn="l" rtl="0">
              <a:lnSpc>
                <a:spcPct val="115000"/>
              </a:lnSpc>
              <a:spcBef>
                <a:spcPts val="120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Trained all Lee County School Resource Officers.</a:t>
            </a:r>
            <a:endParaRPr sz="3200" b="0" i="0" u="none" strike="noStrike" cap="none">
              <a:solidFill>
                <a:schemeClr val="dk1"/>
              </a:solidFill>
              <a:latin typeface="Calibri"/>
              <a:ea typeface="Calibri"/>
              <a:cs typeface="Calibri"/>
              <a:sym typeface="Calibri"/>
            </a:endParaRPr>
          </a:p>
          <a:p>
            <a:pPr marL="457200" marR="0" lvl="0" indent="-431800" algn="l" rtl="0">
              <a:lnSpc>
                <a:spcPct val="115000"/>
              </a:lnSpc>
              <a:spcBef>
                <a:spcPts val="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Trained all school nurses in Lee County.</a:t>
            </a:r>
            <a:endParaRPr sz="3200" b="0" i="0" u="none" strike="noStrike" cap="none">
              <a:solidFill>
                <a:schemeClr val="dk1"/>
              </a:solidFill>
              <a:latin typeface="Calibri"/>
              <a:ea typeface="Calibri"/>
              <a:cs typeface="Calibri"/>
              <a:sym typeface="Calibri"/>
            </a:endParaRPr>
          </a:p>
          <a:p>
            <a:pPr marL="457200" marR="0" lvl="0" indent="-431800" algn="l" rtl="0">
              <a:lnSpc>
                <a:spcPct val="115000"/>
              </a:lnSpc>
              <a:spcBef>
                <a:spcPts val="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Trained all school principals in Lee County.</a:t>
            </a:r>
            <a:endParaRPr sz="1400" b="0" i="0" u="none" strike="noStrike" cap="none">
              <a:solidFill>
                <a:srgbClr val="000000"/>
              </a:solidFill>
              <a:latin typeface="Arial"/>
              <a:ea typeface="Arial"/>
              <a:cs typeface="Arial"/>
              <a:sym typeface="Arial"/>
            </a:endParaRPr>
          </a:p>
          <a:p>
            <a:pPr marL="457200" marR="0" lvl="0" indent="-431800" algn="l" rtl="0">
              <a:lnSpc>
                <a:spcPct val="115000"/>
              </a:lnSpc>
              <a:spcBef>
                <a:spcPts val="0"/>
              </a:spcBef>
              <a:spcAft>
                <a:spcPts val="0"/>
              </a:spcAft>
              <a:buClr>
                <a:schemeClr val="dk1"/>
              </a:buClr>
              <a:buSzPts val="3200"/>
              <a:buFont typeface="Calibri"/>
              <a:buChar char="●"/>
            </a:pPr>
            <a:r>
              <a:rPr lang="en-US" sz="3200" b="0" i="0" u="none" strike="noStrike" cap="none">
                <a:solidFill>
                  <a:schemeClr val="dk1"/>
                </a:solidFill>
                <a:latin typeface="Calibri"/>
                <a:ea typeface="Calibri"/>
                <a:cs typeface="Calibri"/>
                <a:sym typeface="Calibri"/>
              </a:rPr>
              <a:t>Training for the community!</a:t>
            </a:r>
            <a:endParaRPr sz="32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pic>
        <p:nvPicPr>
          <p:cNvPr id="340" name="Google Shape;340;p26"/>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4650" y="6549524"/>
            <a:ext cx="3743425" cy="3291500"/>
          </a:xfrm>
          <a:prstGeom prst="rect">
            <a:avLst/>
          </a:prstGeom>
          <a:noFill/>
          <a:ln>
            <a:noFill/>
          </a:ln>
        </p:spPr>
      </p:pic>
      <p:sp>
        <p:nvSpPr>
          <p:cNvPr id="341" name="Google Shape;341;p26"/>
          <p:cNvSpPr txBox="1"/>
          <p:nvPr/>
        </p:nvSpPr>
        <p:spPr>
          <a:xfrm flipH="1">
            <a:off x="927125" y="171450"/>
            <a:ext cx="16432200" cy="920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Narcan Implementation and Training in Lee County</a:t>
            </a:r>
            <a:endParaRPr sz="4800" b="1" i="0" u="none" strike="noStrike" cap="none">
              <a:solidFill>
                <a:srgbClr val="960000"/>
              </a:solidFill>
              <a:latin typeface="Algerian"/>
              <a:ea typeface="Algerian"/>
              <a:cs typeface="Algerian"/>
              <a:sym typeface="Algerian"/>
            </a:endParaRPr>
          </a:p>
        </p:txBody>
      </p:sp>
      <p:pic>
        <p:nvPicPr>
          <p:cNvPr id="342" name="Google Shape;342;p26"/>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4377046" y="6549525"/>
            <a:ext cx="3058254" cy="3652850"/>
          </a:xfrm>
          <a:prstGeom prst="rect">
            <a:avLst/>
          </a:prstGeom>
          <a:noFill/>
          <a:ln>
            <a:noFill/>
          </a:ln>
        </p:spPr>
      </p:pic>
      <p:pic>
        <p:nvPicPr>
          <p:cNvPr id="343" name="Google Shape;343;p26"/>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4351063" y="6615250"/>
            <a:ext cx="3892850" cy="3458075"/>
          </a:xfrm>
          <a:prstGeom prst="rect">
            <a:avLst/>
          </a:prstGeom>
          <a:noFill/>
          <a:ln>
            <a:noFill/>
          </a:ln>
        </p:spPr>
      </p:pic>
      <p:pic>
        <p:nvPicPr>
          <p:cNvPr id="344" name="Google Shape;344;p26"/>
          <p:cNvPicPr preferRelativeResize="0"/>
          <p:nvPr/>
        </p:nvPicPr>
        <p:blipFill rotWithShape="1">
          <a:blip r:embed="rId6">
            <a:alphaModFix/>
            <a:extLst>
              <a:ext uri="{28A0092B-C50C-407E-A947-70E740481C1C}">
                <a14:useLocalDpi xmlns:a14="http://schemas.microsoft.com/office/drawing/2010/main" val="0"/>
              </a:ext>
            </a:extLst>
          </a:blip>
          <a:srcRect/>
          <a:stretch/>
        </p:blipFill>
        <p:spPr>
          <a:xfrm>
            <a:off x="8851575" y="6549537"/>
            <a:ext cx="5046475" cy="3589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27"/>
          <p:cNvSpPr txBox="1"/>
          <p:nvPr/>
        </p:nvSpPr>
        <p:spPr>
          <a:xfrm>
            <a:off x="789709" y="139850"/>
            <a:ext cx="16622741" cy="1071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Harm Reduction: Fentanyl and Xylazine Test Strips</a:t>
            </a:r>
            <a:endParaRPr sz="4800" b="1" i="0" u="none" strike="noStrike" cap="none">
              <a:solidFill>
                <a:srgbClr val="960000"/>
              </a:solidFill>
              <a:latin typeface="Algerian"/>
              <a:ea typeface="Algerian"/>
              <a:cs typeface="Algerian"/>
              <a:sym typeface="Algerian"/>
            </a:endParaRPr>
          </a:p>
        </p:txBody>
      </p:sp>
      <p:sp>
        <p:nvSpPr>
          <p:cNvPr id="350" name="Google Shape;350;p27"/>
          <p:cNvSpPr txBox="1"/>
          <p:nvPr/>
        </p:nvSpPr>
        <p:spPr>
          <a:xfrm>
            <a:off x="1879179" y="1211139"/>
            <a:ext cx="14443800" cy="855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3200" b="1" i="0" u="none" strike="noStrike" cap="none">
                <a:solidFill>
                  <a:schemeClr val="dk1"/>
                </a:solidFill>
                <a:latin typeface="Calibri"/>
                <a:ea typeface="Calibri"/>
                <a:cs typeface="Calibri"/>
                <a:sym typeface="Calibri"/>
              </a:rPr>
              <a:t>Purpose and Importance:</a:t>
            </a:r>
            <a:endParaRPr sz="3200" b="1" i="0" u="none" strike="noStrike" cap="none">
              <a:solidFill>
                <a:schemeClr val="dk1"/>
              </a:solidFill>
              <a:latin typeface="Calibri"/>
              <a:ea typeface="Calibri"/>
              <a:cs typeface="Calibri"/>
              <a:sym typeface="Calibri"/>
            </a:endParaRPr>
          </a:p>
          <a:p>
            <a:pPr marL="457200" marR="0" lvl="0" indent="-387350" algn="l" rtl="0">
              <a:lnSpc>
                <a:spcPct val="115000"/>
              </a:lnSpc>
              <a:spcBef>
                <a:spcPts val="120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Designed to detect the presence of fentanyl and xylazine in various samples.</a:t>
            </a:r>
            <a:endParaRPr sz="2500" b="0" i="0" u="none" strike="noStrike" cap="none">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Used for harm reduction to help individuals identify these potent substances in drugs.</a:t>
            </a:r>
            <a:endParaRPr sz="2500" b="0" i="0" u="none" strike="noStrike" cap="none">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Aims to prevent accidental overdoses.</a:t>
            </a:r>
            <a:endParaRPr sz="2500" b="0" i="0" u="none" strike="noStrike" cap="none">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3200" b="1" i="0" u="none" strike="noStrike" cap="none">
                <a:solidFill>
                  <a:schemeClr val="dk1"/>
                </a:solidFill>
                <a:latin typeface="Calibri"/>
                <a:ea typeface="Calibri"/>
                <a:cs typeface="Calibri"/>
                <a:sym typeface="Calibri"/>
              </a:rPr>
              <a:t>Legislative Actions:</a:t>
            </a:r>
            <a:endParaRPr sz="3200" b="1" i="0" u="none" strike="noStrike" cap="none">
              <a:solidFill>
                <a:schemeClr val="dk1"/>
              </a:solidFill>
              <a:latin typeface="Calibri"/>
              <a:ea typeface="Calibri"/>
              <a:cs typeface="Calibri"/>
              <a:sym typeface="Calibri"/>
            </a:endParaRPr>
          </a:p>
          <a:p>
            <a:pPr marL="457200" marR="0" lvl="0" indent="-387350" algn="l" rtl="0">
              <a:lnSpc>
                <a:spcPct val="115000"/>
              </a:lnSpc>
              <a:spcBef>
                <a:spcPts val="120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2022: Florida decriminalized the possession and use of fentanyl test strips.</a:t>
            </a:r>
            <a:endParaRPr sz="2500" b="0"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Part of broader efforts to address the opioid crisis.</a:t>
            </a:r>
            <a:endParaRPr sz="2500" b="0"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Promotes harm reduction strategies and reduces overdose deaths.</a:t>
            </a:r>
            <a:endParaRPr sz="2500" b="0" i="0" u="none" strike="noStrike" cap="none">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3200" b="1" i="0" u="none" strike="noStrike" cap="none">
                <a:solidFill>
                  <a:schemeClr val="dk1"/>
                </a:solidFill>
                <a:latin typeface="Calibri"/>
                <a:ea typeface="Calibri"/>
                <a:cs typeface="Calibri"/>
                <a:sym typeface="Calibri"/>
              </a:rPr>
              <a:t>Recent Developments:</a:t>
            </a:r>
            <a:endParaRPr sz="3200" b="1" i="0" u="none" strike="noStrike" cap="none">
              <a:solidFill>
                <a:schemeClr val="dk1"/>
              </a:solidFill>
              <a:latin typeface="Calibri"/>
              <a:ea typeface="Calibri"/>
              <a:cs typeface="Calibri"/>
              <a:sym typeface="Calibri"/>
            </a:endParaRPr>
          </a:p>
          <a:p>
            <a:pPr marL="457200" marR="0" lvl="0" indent="-387350" algn="l" rtl="0">
              <a:lnSpc>
                <a:spcPct val="115000"/>
              </a:lnSpc>
              <a:spcBef>
                <a:spcPts val="120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2023: Inclusion of xylazine test strips in harm reduction efforts.</a:t>
            </a:r>
            <a:endParaRPr sz="2500" b="0"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Recognized due to the rising prevalence of xylazine in adulterated drugs, particularly opioids.</a:t>
            </a:r>
            <a:endParaRPr sz="2500" b="0" i="0" u="none" strike="noStrike" cap="none">
              <a:solidFill>
                <a:schemeClr val="dk1"/>
              </a:solidFill>
              <a:latin typeface="Calibri"/>
              <a:ea typeface="Calibri"/>
              <a:cs typeface="Calibri"/>
              <a:sym typeface="Calibri"/>
            </a:endParaRPr>
          </a:p>
          <a:p>
            <a:pPr marL="914400" marR="0" lvl="1"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Supports broader legal and public health initiatives to reduce overdose deaths and improve drug safety.</a:t>
            </a:r>
            <a:endParaRPr sz="2500" b="0" i="0" u="none" strike="noStrike" cap="none">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3200" b="1" i="0" u="none" strike="noStrike" cap="none">
                <a:solidFill>
                  <a:schemeClr val="dk1"/>
                </a:solidFill>
                <a:latin typeface="Calibri"/>
                <a:ea typeface="Calibri"/>
                <a:cs typeface="Calibri"/>
                <a:sym typeface="Calibri"/>
              </a:rPr>
              <a:t>Sources for More Information:</a:t>
            </a:r>
            <a:endParaRPr sz="3200" b="1" i="0" u="none" strike="noStrike" cap="none">
              <a:solidFill>
                <a:schemeClr val="dk1"/>
              </a:solidFill>
              <a:latin typeface="Calibri"/>
              <a:ea typeface="Calibri"/>
              <a:cs typeface="Calibri"/>
              <a:sym typeface="Calibri"/>
            </a:endParaRPr>
          </a:p>
          <a:p>
            <a:pPr marL="457200" marR="0" lvl="0" indent="-387350" algn="l" rtl="0">
              <a:lnSpc>
                <a:spcPct val="115000"/>
              </a:lnSpc>
              <a:spcBef>
                <a:spcPts val="120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Florida Department of Health:</a:t>
            </a:r>
            <a:r>
              <a:rPr lang="en-US" sz="2500" b="0" i="0" u="none" strike="noStrike" cap="none">
                <a:solidFill>
                  <a:schemeClr val="dk1"/>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en-US" sz="2500" b="0" i="0" u="sng" strike="noStrike" cap="none">
                <a:solidFill>
                  <a:schemeClr val="hlink"/>
                </a:solidFill>
                <a:latin typeface="Calibri"/>
                <a:ea typeface="Calibri"/>
                <a:cs typeface="Calibri"/>
                <a:sym typeface="Calibri"/>
                <a:hlinkClick r:id="rId3"/>
              </a:rPr>
              <a:t>floridahealth.gov</a:t>
            </a:r>
            <a:endParaRPr sz="2500" b="0" i="0" u="sng" strike="noStrike" cap="none">
              <a:solidFill>
                <a:schemeClr val="hlink"/>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Florida Harm Reduction Collective:</a:t>
            </a:r>
            <a:r>
              <a:rPr lang="en-US" sz="2500" b="0" i="0" u="none" strike="noStrike" cap="none">
                <a:solidFill>
                  <a:schemeClr val="dk1"/>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 </a:t>
            </a:r>
            <a:r>
              <a:rPr lang="en-US" sz="2500" b="0" i="0" u="sng" strike="noStrike" cap="none">
                <a:solidFill>
                  <a:schemeClr val="hlink"/>
                </a:solidFill>
                <a:latin typeface="Calibri"/>
                <a:ea typeface="Calibri"/>
                <a:cs typeface="Calibri"/>
                <a:sym typeface="Calibri"/>
                <a:hlinkClick r:id="rId4"/>
              </a:rPr>
              <a:t>flhrc.org</a:t>
            </a:r>
            <a:endParaRPr sz="2500" b="0" i="0" u="sng" strike="noStrike" cap="none">
              <a:solidFill>
                <a:schemeClr val="hlink"/>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Harm Reduction Coalition:</a:t>
            </a:r>
            <a:r>
              <a:rPr lang="en-US" sz="2500" b="0" i="0" u="none" strike="noStrike" cap="none">
                <a:solidFill>
                  <a:schemeClr val="dk1"/>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 </a:t>
            </a:r>
            <a:r>
              <a:rPr lang="en-US" sz="2500" b="0" i="0" u="sng" strike="noStrike" cap="none">
                <a:solidFill>
                  <a:schemeClr val="hlink"/>
                </a:solidFill>
                <a:latin typeface="Calibri"/>
                <a:ea typeface="Calibri"/>
                <a:cs typeface="Calibri"/>
                <a:sym typeface="Calibri"/>
                <a:hlinkClick r:id="rId5"/>
              </a:rPr>
              <a:t>harmreduction.org</a:t>
            </a:r>
            <a:endParaRPr sz="2500" b="0" i="0" u="sng" strike="noStrike" cap="none">
              <a:solidFill>
                <a:schemeClr val="hlink"/>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National Harm Reduction Coalition:</a:t>
            </a:r>
            <a:r>
              <a:rPr lang="en-US" sz="2500" b="0" i="0" u="none" strike="noStrike" cap="none">
                <a:solidFill>
                  <a:schemeClr val="dk1"/>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 </a:t>
            </a:r>
            <a:r>
              <a:rPr lang="en-US" sz="2500" b="0" i="0" u="sng" strike="noStrike" cap="none">
                <a:solidFill>
                  <a:schemeClr val="hlink"/>
                </a:solidFill>
                <a:latin typeface="Calibri"/>
                <a:ea typeface="Calibri"/>
                <a:cs typeface="Calibri"/>
                <a:sym typeface="Calibri"/>
                <a:hlinkClick r:id="rId6"/>
              </a:rPr>
              <a:t>nationalharmreduction.org</a:t>
            </a:r>
            <a:endParaRPr sz="2500" b="0" i="0" u="sng" strike="noStrike" cap="none">
              <a:solidFill>
                <a:schemeClr val="hlink"/>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9"/>
          <p:cNvSpPr/>
          <p:nvPr/>
        </p:nvSpPr>
        <p:spPr>
          <a:xfrm>
            <a:off x="604761" y="-229684"/>
            <a:ext cx="9811825" cy="10746369"/>
          </a:xfrm>
          <a:custGeom>
            <a:avLst/>
            <a:gdLst/>
            <a:ahLst/>
            <a:cxnLst/>
            <a:rect l="l" t="t" r="r" b="b"/>
            <a:pathLst>
              <a:path w="9811825" h="10746369" extrusionOk="0">
                <a:moveTo>
                  <a:pt x="0" y="0"/>
                </a:moveTo>
                <a:lnTo>
                  <a:pt x="9811825" y="0"/>
                </a:lnTo>
                <a:lnTo>
                  <a:pt x="9811825" y="10746368"/>
                </a:lnTo>
                <a:lnTo>
                  <a:pt x="0" y="10746368"/>
                </a:lnTo>
                <a:lnTo>
                  <a:pt x="0" y="0"/>
                </a:lnTo>
                <a:close/>
              </a:path>
            </a:pathLst>
          </a:custGeom>
          <a:blipFill rotWithShape="1">
            <a:blip r:embed="rId3">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356" name="Google Shape;356;p29"/>
          <p:cNvSpPr/>
          <p:nvPr/>
        </p:nvSpPr>
        <p:spPr>
          <a:xfrm>
            <a:off x="10590675" y="5143500"/>
            <a:ext cx="7527537" cy="5143500"/>
          </a:xfrm>
          <a:custGeom>
            <a:avLst/>
            <a:gdLst/>
            <a:ahLst/>
            <a:cxnLst/>
            <a:rect l="l" t="t" r="r" b="b"/>
            <a:pathLst>
              <a:path w="7527537" h="5143500" extrusionOk="0">
                <a:moveTo>
                  <a:pt x="0" y="0"/>
                </a:moveTo>
                <a:lnTo>
                  <a:pt x="7527537" y="0"/>
                </a:lnTo>
                <a:lnTo>
                  <a:pt x="7527537" y="5143500"/>
                </a:lnTo>
                <a:lnTo>
                  <a:pt x="0" y="5143500"/>
                </a:lnTo>
                <a:lnTo>
                  <a:pt x="0" y="0"/>
                </a:lnTo>
                <a:close/>
              </a:path>
            </a:pathLst>
          </a:custGeom>
          <a:blipFill rotWithShape="1">
            <a:blip r:embed="rId4">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
        <p:nvSpPr>
          <p:cNvPr id="357" name="Google Shape;357;p29"/>
          <p:cNvSpPr/>
          <p:nvPr/>
        </p:nvSpPr>
        <p:spPr>
          <a:xfrm>
            <a:off x="10590675" y="0"/>
            <a:ext cx="7527537" cy="5143500"/>
          </a:xfrm>
          <a:custGeom>
            <a:avLst/>
            <a:gdLst/>
            <a:ahLst/>
            <a:cxnLst/>
            <a:rect l="l" t="t" r="r" b="b"/>
            <a:pathLst>
              <a:path w="7527537" h="5143500" extrusionOk="0">
                <a:moveTo>
                  <a:pt x="0" y="0"/>
                </a:moveTo>
                <a:lnTo>
                  <a:pt x="7527537" y="0"/>
                </a:lnTo>
                <a:lnTo>
                  <a:pt x="7527537" y="5143500"/>
                </a:lnTo>
                <a:lnTo>
                  <a:pt x="0" y="5143500"/>
                </a:lnTo>
                <a:lnTo>
                  <a:pt x="0" y="0"/>
                </a:lnTo>
                <a:close/>
              </a:path>
            </a:pathLst>
          </a:custGeom>
          <a:blipFill rotWithShape="1">
            <a:blip r:embed="rId5">
              <a:alphaModFix/>
              <a:extLst>
                <a:ext uri="{28A0092B-C50C-407E-A947-70E740481C1C}">
                  <a14:useLocalDpi xmlns:a14="http://schemas.microsoft.com/office/drawing/2010/main" val="0"/>
                </a:ext>
              </a:extLst>
            </a:blip>
            <a:stretch>
              <a:fillRect/>
            </a:stretch>
          </a:blipFill>
          <a:ln>
            <a:noFill/>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0"/>
          <p:cNvSpPr txBox="1"/>
          <p:nvPr/>
        </p:nvSpPr>
        <p:spPr>
          <a:xfrm>
            <a:off x="1809200" y="179425"/>
            <a:ext cx="14623200" cy="1584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Substance Use Disorder and Recovery </a:t>
            </a:r>
            <a:endParaRPr sz="4800" b="1" i="0" u="none" strike="noStrike" cap="none">
              <a:solidFill>
                <a:srgbClr val="960000"/>
              </a:solidFill>
              <a:latin typeface="Algerian"/>
              <a:ea typeface="Algerian"/>
              <a:cs typeface="Algerian"/>
              <a:sym typeface="Algerian"/>
            </a:endParaRPr>
          </a:p>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960000"/>
                </a:solidFill>
                <a:latin typeface="Algerian"/>
                <a:ea typeface="Algerian"/>
                <a:cs typeface="Algerian"/>
                <a:sym typeface="Algerian"/>
              </a:rPr>
              <a:t>in the United States</a:t>
            </a:r>
            <a:endParaRPr sz="4800" b="1" i="0" u="none" strike="noStrike" cap="none">
              <a:solidFill>
                <a:srgbClr val="960000"/>
              </a:solidFill>
              <a:latin typeface="Algerian"/>
              <a:ea typeface="Algerian"/>
              <a:cs typeface="Algerian"/>
              <a:sym typeface="Algerian"/>
            </a:endParaRPr>
          </a:p>
        </p:txBody>
      </p:sp>
      <p:sp>
        <p:nvSpPr>
          <p:cNvPr id="363" name="Google Shape;363;p30"/>
          <p:cNvSpPr txBox="1"/>
          <p:nvPr/>
        </p:nvSpPr>
        <p:spPr>
          <a:xfrm>
            <a:off x="1809200" y="2242863"/>
            <a:ext cx="9300300" cy="322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3200" b="1" i="0" u="none" strike="noStrike" cap="none">
                <a:solidFill>
                  <a:schemeClr val="dk1"/>
                </a:solidFill>
                <a:latin typeface="Calibri"/>
                <a:ea typeface="Calibri"/>
                <a:cs typeface="Calibri"/>
                <a:sym typeface="Calibri"/>
              </a:rPr>
              <a:t>Substance Use Disorder Prevalence</a:t>
            </a:r>
            <a:endParaRPr sz="3200" b="1" i="0" u="none" strike="noStrike" cap="none">
              <a:solidFill>
                <a:schemeClr val="dk1"/>
              </a:solidFill>
              <a:latin typeface="Calibri"/>
              <a:ea typeface="Calibri"/>
              <a:cs typeface="Calibri"/>
              <a:sym typeface="Calibri"/>
            </a:endParaRPr>
          </a:p>
          <a:p>
            <a:pPr marL="457200" marR="0" lvl="0" indent="-387350" algn="l" rtl="0">
              <a:lnSpc>
                <a:spcPct val="115000"/>
              </a:lnSpc>
              <a:spcBef>
                <a:spcPts val="120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29 million Americans identify as having a Substance Use Disorder.</a:t>
            </a:r>
            <a:endParaRPr sz="2500" b="0" i="0" u="none" strike="noStrike" cap="none">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Clr>
                <a:schemeClr val="dk1"/>
              </a:buClr>
              <a:buSzPts val="1100"/>
              <a:buFont typeface="Arial"/>
              <a:buNone/>
            </a:pPr>
            <a:r>
              <a:rPr lang="en-US" sz="3200" b="1" i="0" u="none" strike="noStrike" cap="none">
                <a:solidFill>
                  <a:schemeClr val="dk1"/>
                </a:solidFill>
                <a:latin typeface="Calibri"/>
                <a:ea typeface="Calibri"/>
                <a:cs typeface="Calibri"/>
                <a:sym typeface="Calibri"/>
              </a:rPr>
              <a:t>Recovery Statistics</a:t>
            </a:r>
            <a:endParaRPr sz="3200" b="1" i="0" u="none" strike="noStrike" cap="none">
              <a:solidFill>
                <a:schemeClr val="dk1"/>
              </a:solidFill>
              <a:latin typeface="Calibri"/>
              <a:ea typeface="Calibri"/>
              <a:cs typeface="Calibri"/>
              <a:sym typeface="Calibri"/>
            </a:endParaRPr>
          </a:p>
          <a:p>
            <a:pPr marL="457200" marR="0" lvl="0" indent="-387350" algn="l" rtl="0">
              <a:lnSpc>
                <a:spcPct val="115000"/>
              </a:lnSpc>
              <a:spcBef>
                <a:spcPts val="120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71% of those with a Substance Use Disorder are in recovery.</a:t>
            </a:r>
            <a:endParaRPr sz="2500" b="0" i="0" u="none" strike="noStrike" cap="none">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en-US" sz="2500" b="0" i="0" u="none" strike="noStrike" cap="none">
                <a:solidFill>
                  <a:schemeClr val="dk1"/>
                </a:solidFill>
                <a:latin typeface="Calibri"/>
                <a:ea typeface="Calibri"/>
                <a:cs typeface="Calibri"/>
                <a:sym typeface="Calibri"/>
              </a:rPr>
              <a:t>This translates to 21.3 million Americans currently in recovery.</a:t>
            </a:r>
            <a:endParaRPr sz="2500" b="0" i="0" u="none" strike="noStrike" cap="none">
              <a:solidFill>
                <a:schemeClr val="dk1"/>
              </a:solidFill>
              <a:latin typeface="Calibri"/>
              <a:ea typeface="Calibri"/>
              <a:cs typeface="Calibri"/>
              <a:sym typeface="Calibri"/>
            </a:endParaRPr>
          </a:p>
          <a:p>
            <a:pPr marL="0" marR="0" lvl="0" indent="0" algn="l" rtl="0">
              <a:lnSpc>
                <a:spcPct val="100000"/>
              </a:lnSpc>
              <a:spcBef>
                <a:spcPts val="1200"/>
              </a:spcBef>
              <a:spcAft>
                <a:spcPts val="0"/>
              </a:spcAft>
              <a:buClr>
                <a:srgbClr val="000000"/>
              </a:buClr>
              <a:buSzPts val="3200"/>
              <a:buFont typeface="Arial"/>
              <a:buNone/>
            </a:pPr>
            <a:endParaRPr sz="3200" b="0" i="0" u="none" strike="noStrike" cap="none">
              <a:solidFill>
                <a:schemeClr val="dk1"/>
              </a:solidFill>
              <a:latin typeface="Calibri"/>
              <a:ea typeface="Calibri"/>
              <a:cs typeface="Calibri"/>
              <a:sym typeface="Calibri"/>
            </a:endParaRPr>
          </a:p>
        </p:txBody>
      </p:sp>
      <p:pic>
        <p:nvPicPr>
          <p:cNvPr id="364" name="Google Shape;364;p30"/>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2958875" y="2165063"/>
            <a:ext cx="3824211" cy="3385125"/>
          </a:xfrm>
          <a:prstGeom prst="rect">
            <a:avLst/>
          </a:prstGeom>
          <a:noFill/>
          <a:ln>
            <a:noFill/>
          </a:ln>
        </p:spPr>
      </p:pic>
      <p:pic>
        <p:nvPicPr>
          <p:cNvPr id="365" name="Google Shape;365;p30"/>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809200" y="5741450"/>
            <a:ext cx="4500550" cy="3504875"/>
          </a:xfrm>
          <a:prstGeom prst="rect">
            <a:avLst/>
          </a:prstGeom>
          <a:noFill/>
          <a:ln>
            <a:noFill/>
          </a:ln>
        </p:spPr>
      </p:pic>
      <p:pic>
        <p:nvPicPr>
          <p:cNvPr id="366" name="Google Shape;366;p30"/>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8283450" y="5950900"/>
            <a:ext cx="4500550" cy="33851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1"/>
          <p:cNvSpPr txBox="1"/>
          <p:nvPr/>
        </p:nvSpPr>
        <p:spPr>
          <a:xfrm>
            <a:off x="4830300" y="1166250"/>
            <a:ext cx="8627400" cy="6100500"/>
          </a:xfrm>
          <a:prstGeom prst="rect">
            <a:avLst/>
          </a:prstGeom>
          <a:noFill/>
          <a:ln>
            <a:noFill/>
          </a:ln>
        </p:spPr>
        <p:txBody>
          <a:bodyPr spcFirstLastPara="1" wrap="square" lIns="91425" tIns="91425" rIns="91425" bIns="91425" anchor="t" anchorCtr="0">
            <a:noAutofit/>
          </a:bodyPr>
          <a:lstStyle/>
          <a:p>
            <a:pPr marL="0" marR="0" lvl="0" indent="0" algn="ctr" rtl="0">
              <a:lnSpc>
                <a:spcPct val="150000"/>
              </a:lnSpc>
              <a:spcBef>
                <a:spcPts val="0"/>
              </a:spcBef>
              <a:spcAft>
                <a:spcPts val="0"/>
              </a:spcAft>
              <a:buClr>
                <a:srgbClr val="000000"/>
              </a:buClr>
              <a:buSzPts val="4800"/>
              <a:buFont typeface="Arial"/>
              <a:buNone/>
            </a:pPr>
            <a:r>
              <a:rPr lang="en-US" sz="4800" b="0" i="0" u="none" strike="noStrike" cap="none">
                <a:solidFill>
                  <a:srgbClr val="960000"/>
                </a:solidFill>
                <a:latin typeface="Algerian"/>
                <a:ea typeface="Algerian"/>
                <a:cs typeface="Algerian"/>
                <a:sym typeface="Algerian"/>
              </a:rPr>
              <a:t>THANK YOU!!!</a:t>
            </a:r>
            <a:br>
              <a:rPr lang="en-US" sz="4800" b="0" i="0" u="none" strike="noStrike" cap="none">
                <a:solidFill>
                  <a:srgbClr val="960000"/>
                </a:solidFill>
                <a:latin typeface="Algerian"/>
                <a:ea typeface="Algerian"/>
                <a:cs typeface="Algerian"/>
                <a:sym typeface="Algerian"/>
              </a:rPr>
            </a:br>
            <a:r>
              <a:rPr lang="en-US" sz="4800" b="0" i="0" u="none" strike="noStrike" cap="none">
                <a:solidFill>
                  <a:srgbClr val="960000"/>
                </a:solidFill>
                <a:latin typeface="Algerian"/>
                <a:ea typeface="Algerian"/>
                <a:cs typeface="Algerian"/>
                <a:sym typeface="Algerian"/>
              </a:rPr>
              <a:t>DO</a:t>
            </a:r>
            <a:br>
              <a:rPr lang="en-US" sz="4800" b="0" i="0" u="none" strike="noStrike" cap="none">
                <a:solidFill>
                  <a:srgbClr val="960000"/>
                </a:solidFill>
                <a:latin typeface="Algerian"/>
                <a:ea typeface="Algerian"/>
                <a:cs typeface="Algerian"/>
                <a:sym typeface="Algerian"/>
              </a:rPr>
            </a:br>
            <a:r>
              <a:rPr lang="en-US" sz="4800" b="0" i="0" u="none" strike="noStrike" cap="none">
                <a:solidFill>
                  <a:srgbClr val="960000"/>
                </a:solidFill>
                <a:latin typeface="Algerian"/>
                <a:ea typeface="Algerian"/>
                <a:cs typeface="Algerian"/>
                <a:sym typeface="Algerian"/>
              </a:rPr>
              <a:t>YOU </a:t>
            </a:r>
            <a:br>
              <a:rPr lang="en-US" sz="4800" b="0" i="0" u="none" strike="noStrike" cap="none">
                <a:solidFill>
                  <a:srgbClr val="960000"/>
                </a:solidFill>
                <a:latin typeface="Algerian"/>
                <a:ea typeface="Algerian"/>
                <a:cs typeface="Algerian"/>
                <a:sym typeface="Algerian"/>
              </a:rPr>
            </a:br>
            <a:r>
              <a:rPr lang="en-US" sz="4800" b="0" i="0" u="none" strike="noStrike" cap="none">
                <a:solidFill>
                  <a:srgbClr val="960000"/>
                </a:solidFill>
                <a:latin typeface="Algerian"/>
                <a:ea typeface="Algerian"/>
                <a:cs typeface="Algerian"/>
                <a:sym typeface="Algerian"/>
              </a:rPr>
              <a:t>HAVE </a:t>
            </a:r>
            <a:br>
              <a:rPr lang="en-US" sz="4800" b="0" i="0" u="none" strike="noStrike" cap="none">
                <a:solidFill>
                  <a:srgbClr val="960000"/>
                </a:solidFill>
                <a:latin typeface="Algerian"/>
                <a:ea typeface="Algerian"/>
                <a:cs typeface="Algerian"/>
                <a:sym typeface="Algerian"/>
              </a:rPr>
            </a:br>
            <a:r>
              <a:rPr lang="en-US" sz="4800" b="0" i="0" u="none" strike="noStrike" cap="none">
                <a:solidFill>
                  <a:srgbClr val="960000"/>
                </a:solidFill>
                <a:latin typeface="Algerian"/>
                <a:ea typeface="Algerian"/>
                <a:cs typeface="Algerian"/>
                <a:sym typeface="Algerian"/>
              </a:rPr>
              <a:t>ANY QUESTIONS???</a:t>
            </a:r>
            <a:endParaRPr sz="4800" b="0" i="0" u="none" strike="noStrike" cap="none">
              <a:solidFill>
                <a:srgbClr val="960000"/>
              </a:solidFill>
              <a:latin typeface="Algerian"/>
              <a:ea typeface="Algerian"/>
              <a:cs typeface="Algerian"/>
              <a:sym typeface="Algerian"/>
            </a:endParaRPr>
          </a:p>
        </p:txBody>
      </p:sp>
      <p:pic>
        <p:nvPicPr>
          <p:cNvPr id="372" name="Google Shape;372;p31"/>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5615325" y="7147075"/>
            <a:ext cx="7057350" cy="2870800"/>
          </a:xfrm>
          <a:prstGeom prst="rect">
            <a:avLst/>
          </a:prstGeom>
          <a:noFill/>
          <a:ln>
            <a:noFill/>
          </a:ln>
        </p:spPr>
      </p:pic>
      <p:pic>
        <p:nvPicPr>
          <p:cNvPr id="373" name="Google Shape;373;p31"/>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4318655" y="0"/>
            <a:ext cx="3678400" cy="2526900"/>
          </a:xfrm>
          <a:prstGeom prst="rect">
            <a:avLst/>
          </a:prstGeom>
          <a:noFill/>
          <a:ln>
            <a:noFill/>
          </a:ln>
        </p:spPr>
      </p:pic>
      <p:pic>
        <p:nvPicPr>
          <p:cNvPr id="374" name="Google Shape;374;p31"/>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0" y="8447900"/>
            <a:ext cx="1839099" cy="18390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1562</Words>
  <Application>Microsoft Office PowerPoint</Application>
  <PresentationFormat>Custom</PresentationFormat>
  <Paragraphs>145</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Rockwell</vt:lpstr>
      <vt:lpstr>Poppins</vt:lpstr>
      <vt:lpstr>Algerian</vt:lpstr>
      <vt:lpstr>Office Theme</vt:lpstr>
      <vt:lpstr>PowerPoint Presentation</vt:lpstr>
      <vt:lpstr>PowerPoint Presentation</vt:lpstr>
      <vt:lpstr>Kimmie’s Changes a Community</vt:lpstr>
      <vt:lpstr>PowerPoint Presentation</vt:lpstr>
      <vt:lpstr>PowerPoint Presentation</vt:lpstr>
      <vt:lpstr>PowerPoint Presentation</vt:lpstr>
      <vt:lpstr>OPIOID STATISTICs </vt:lpstr>
      <vt:lpstr>PowerPoint Presentation</vt:lpstr>
      <vt:lpstr>PowerPoint Presentation</vt:lpstr>
      <vt:lpstr>As a result of chronic pain, older adults may use prescription opioids for a long time, which presents a risk for developing an opioid use disorder. In addition, as people age, medications affect them more strongly and are slower to leave their systems so the side effects of opioids can be severe.</vt:lpstr>
      <vt:lpstr>HIGH SCHOOL-AGED YOUTH</vt:lpstr>
      <vt:lpstr> Some general statewide trends for the first half of 2022 (January – June) are listed below. All comparisons are made to January - June 2021 data unless otherwise noted  3,969 opioid-related deaths were reported, which is a 7 percent decrease (313 less).   3,003 opioid-caused deaths were reported, which is a 10 percent decrease (333 less). </vt:lpstr>
      <vt:lpstr>Narcan Nasal Spray</vt:lpstr>
      <vt:lpstr>PowerPoint Presentation</vt:lpstr>
      <vt:lpstr>PowerPoint Presentation</vt:lpstr>
      <vt:lpstr>PowerPoint Presentation</vt:lpstr>
      <vt:lpstr>PowerPoint Presentation</vt:lpstr>
      <vt:lpstr>LAY SPRAY STAY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Heidi Webb</dc:creator>
  <cp:lastModifiedBy>Olga  Fernandez</cp:lastModifiedBy>
  <cp:revision>2</cp:revision>
  <dcterms:modified xsi:type="dcterms:W3CDTF">2024-09-26T21:43:08Z</dcterms:modified>
</cp:coreProperties>
</file>